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1"/>
    <p:sldMasterId id="2147483821" r:id="rId2"/>
  </p:sldMasterIdLst>
  <p:notesMasterIdLst>
    <p:notesMasterId r:id="rId43"/>
  </p:notesMasterIdLst>
  <p:sldIdLst>
    <p:sldId id="256" r:id="rId3"/>
    <p:sldId id="257" r:id="rId4"/>
    <p:sldId id="262" r:id="rId5"/>
    <p:sldId id="295" r:id="rId6"/>
    <p:sldId id="297" r:id="rId7"/>
    <p:sldId id="299" r:id="rId8"/>
    <p:sldId id="298" r:id="rId9"/>
    <p:sldId id="258" r:id="rId10"/>
    <p:sldId id="269" r:id="rId11"/>
    <p:sldId id="260" r:id="rId12"/>
    <p:sldId id="263" r:id="rId13"/>
    <p:sldId id="261" r:id="rId14"/>
    <p:sldId id="265" r:id="rId15"/>
    <p:sldId id="270" r:id="rId16"/>
    <p:sldId id="267" r:id="rId17"/>
    <p:sldId id="271" r:id="rId18"/>
    <p:sldId id="272" r:id="rId19"/>
    <p:sldId id="273" r:id="rId20"/>
    <p:sldId id="268" r:id="rId21"/>
    <p:sldId id="274" r:id="rId22"/>
    <p:sldId id="275" r:id="rId23"/>
    <p:sldId id="278" r:id="rId24"/>
    <p:sldId id="277" r:id="rId25"/>
    <p:sldId id="283" r:id="rId26"/>
    <p:sldId id="259" r:id="rId27"/>
    <p:sldId id="264" r:id="rId28"/>
    <p:sldId id="285" r:id="rId29"/>
    <p:sldId id="282" r:id="rId30"/>
    <p:sldId id="280" r:id="rId31"/>
    <p:sldId id="284" r:id="rId32"/>
    <p:sldId id="281" r:id="rId33"/>
    <p:sldId id="286" r:id="rId34"/>
    <p:sldId id="287" r:id="rId35"/>
    <p:sldId id="292" r:id="rId36"/>
    <p:sldId id="293" r:id="rId37"/>
    <p:sldId id="294" r:id="rId38"/>
    <p:sldId id="288" r:id="rId39"/>
    <p:sldId id="289" r:id="rId40"/>
    <p:sldId id="290" r:id="rId41"/>
    <p:sldId id="291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plani" initials="c" lastIdx="37" clrIdx="0">
    <p:extLst>
      <p:ext uri="{19B8F6BF-5375-455C-9EA6-DF929625EA0E}">
        <p15:presenceInfo xmlns:p15="http://schemas.microsoft.com/office/powerpoint/2012/main" userId="campl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12T23:14:36.125" idx="32">
    <p:pos x="10" y="10"/>
    <p:text>From Uh chen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DDC5-7985-4A37-869B-C4CE7F9990B0}" type="datetimeFigureOut">
              <a:rPr lang="it-IT" smtClean="0"/>
              <a:t>27/04/2017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EB335-75F8-433C-B89F-396E11C5B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21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1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0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9C96-8F52-4502-B73B-7BCBCFE03D85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74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C5CA-FA49-46B2-88FC-7F25D42538D5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565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0169-D82D-44B6-AD1C-A2D870B32B9A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889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DFBB9-0434-423B-81DD-E92246A214EE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074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A6BB8-20E2-425E-99DE-24145EC6FF28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047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AA46-9691-4854-A615-AA784A38740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67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21A6-182C-4717-B2E7-539A235A5CD9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290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9C87-C652-43AE-A67B-83D7D419E7DD}" type="datetime1">
              <a:rPr lang="it-IT" smtClean="0"/>
              <a:t>27/04/2017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59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27170-AAB1-46D4-8E67-6ED18C9C5AB6}" type="datetime1">
              <a:rPr lang="it-IT" smtClean="0"/>
              <a:t>27/04/2017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40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45EF-6263-4927-BDBC-C820B9632451}" type="datetime1">
              <a:rPr lang="it-IT" smtClean="0"/>
              <a:t>27/04/2017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362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CFC60-ED5F-4A0C-8DB8-D3A312260BDF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14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530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D33-0FF8-4CBE-895B-88B9A2177A15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5068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08E1-AC20-43FF-B2B8-41E9DE8710A2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107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FCA2-52A9-4EC1-8D53-9D0082C514E7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4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F7D2-0B86-4279-AE2C-202E048A74BD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7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E5FA-E68F-4D40-A711-9E34D2D26960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46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F394-96DF-4041-8850-3EADC9143EE2}" type="datetime1">
              <a:rPr lang="it-IT" smtClean="0"/>
              <a:t>27/04/2017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C4E60-D8FB-4E7A-B0CE-537D3E7B1A9E}" type="datetime1">
              <a:rPr lang="it-IT" smtClean="0"/>
              <a:t>27/04/2017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54411-A963-44B6-BFB5-6F9E48F88603}" type="datetime1">
              <a:rPr lang="it-IT" smtClean="0"/>
              <a:t>27/04/2017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73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4774-3ED1-455D-A65C-24DBE4E761C3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38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CFF5-2B0B-4CFB-B92E-E3497A9DAF5F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57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4606B5-76D3-4B4F-9614-44D63CB24BC6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7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7550893-A2DA-4D75-ACA2-9D454C015E71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8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ctrTitle"/>
          </p:nvPr>
        </p:nvSpPr>
        <p:spPr>
          <a:xfrm>
            <a:off x="38401" y="2325187"/>
            <a:ext cx="11495284" cy="2095861"/>
          </a:xfrm>
        </p:spPr>
        <p:txBody>
          <a:bodyPr>
            <a:normAutofit/>
          </a:bodyPr>
          <a:lstStyle/>
          <a:p>
            <a:r>
              <a:rPr lang="en-US" sz="5000" dirty="0"/>
              <a:t>Phase-I Trigger Readout Electronics Upgrade for the ATLAS Liquid-Argon Calorimeters</a:t>
            </a:r>
            <a:endParaRPr lang="it-IT" sz="50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7590" y="4624251"/>
            <a:ext cx="110780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TIPP17 – </a:t>
            </a:r>
            <a:r>
              <a:rPr lang="en-US" sz="24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? MAY 2017</a:t>
            </a:r>
            <a:endParaRPr lang="en-US" sz="2400" spc="3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r"/>
            <a:endParaRPr lang="en-US" sz="24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Alessandra Camplani –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Universita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’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degli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studi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and INFN Milano</a:t>
            </a:r>
          </a:p>
          <a:p>
            <a:pPr algn="r"/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</a:t>
            </a:r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n 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behalf of the ATLAS Liquid Argon Calorimeter </a:t>
            </a:r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group</a:t>
            </a:r>
            <a:endParaRPr lang="en-US" sz="2000" spc="3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11572874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https://claranellist.files.wordpress.com/2016/04/atlas-logo-ref-cmyk-h.jpg?w=379&amp;h=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" y="0"/>
            <a:ext cx="2821983" cy="14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712" y="66171"/>
            <a:ext cx="1903083" cy="140163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34" y="314329"/>
            <a:ext cx="2786692" cy="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LAr</a:t>
            </a:r>
            <a:r>
              <a:rPr lang="it-IT" dirty="0" smtClean="0"/>
              <a:t> </a:t>
            </a:r>
            <a:r>
              <a:rPr lang="it-IT" dirty="0" err="1" smtClean="0"/>
              <a:t>Phase</a:t>
            </a:r>
            <a:r>
              <a:rPr lang="it-IT" dirty="0" smtClean="0"/>
              <a:t>-I Project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B93D-3E5A-471F-8182-9AC40103BFDE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10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29" y="1359718"/>
            <a:ext cx="6314921" cy="4996632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ttangolo arrotondato 8"/>
          <p:cNvSpPr/>
          <p:nvPr/>
        </p:nvSpPr>
        <p:spPr>
          <a:xfrm>
            <a:off x="3228303" y="1506621"/>
            <a:ext cx="313730" cy="4686361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4067176" y="2706436"/>
            <a:ext cx="833794" cy="615105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3560094" y="4956937"/>
            <a:ext cx="2667401" cy="1326459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arrotondato 12"/>
          <p:cNvSpPr/>
          <p:nvPr/>
        </p:nvSpPr>
        <p:spPr>
          <a:xfrm>
            <a:off x="6252483" y="5115275"/>
            <a:ext cx="2261012" cy="1168121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944440" y="3816380"/>
            <a:ext cx="1167307" cy="369332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C0000"/>
                </a:solidFill>
              </a:rPr>
              <a:t>Baseplane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980161" y="2649376"/>
            <a:ext cx="181692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Layer Sum Board</a:t>
            </a:r>
          </a:p>
          <a:p>
            <a:pPr algn="ctr"/>
            <a:r>
              <a:rPr lang="en-US" b="1" dirty="0" smtClean="0">
                <a:solidFill>
                  <a:srgbClr val="CC0000"/>
                </a:solidFill>
              </a:rPr>
              <a:t>(LSB)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3815900" y="4254395"/>
            <a:ext cx="2155788" cy="646331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LAr Trigger Digitizer </a:t>
            </a:r>
          </a:p>
          <a:p>
            <a:pPr algn="ctr"/>
            <a:r>
              <a:rPr lang="en-US" b="1" dirty="0" smtClean="0">
                <a:solidFill>
                  <a:srgbClr val="CC0000"/>
                </a:solidFill>
              </a:rPr>
              <a:t>Board (LTDB)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6245608" y="4395990"/>
            <a:ext cx="2267887" cy="646331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LAr Digital Processing System (LDPS)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9785392" y="5496258"/>
            <a:ext cx="2106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New elements are highlighted in </a:t>
            </a:r>
            <a:r>
              <a:rPr lang="en-US" sz="1600" dirty="0" smtClean="0">
                <a:solidFill>
                  <a:srgbClr val="CC0000"/>
                </a:solidFill>
              </a:rPr>
              <a:t>RED </a:t>
            </a:r>
            <a:endParaRPr lang="it-IT" sz="1600" dirty="0">
              <a:solidFill>
                <a:srgbClr val="CC0000"/>
              </a:solidFill>
            </a:endParaRP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29227" y="1574303"/>
            <a:ext cx="1360024" cy="1217566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8A93-A26D-4643-A245-5DA6052E5684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11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7928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LAr Phase-I Upgrade Project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5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AE69-3A5E-47D0-BCD4-343130A91274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12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930459" y="1793935"/>
            <a:ext cx="676462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Demonstrator installed in summer 2014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2 </a:t>
            </a:r>
            <a:r>
              <a:rPr lang="en-US" sz="2200" b="1" dirty="0" smtClean="0"/>
              <a:t>LTDBs</a:t>
            </a:r>
            <a:r>
              <a:rPr lang="en-US" sz="2200" dirty="0" smtClean="0"/>
              <a:t> readout via </a:t>
            </a:r>
            <a:r>
              <a:rPr lang="en-US" sz="2200" b="1" dirty="0" smtClean="0"/>
              <a:t>ABBA</a:t>
            </a:r>
            <a:r>
              <a:rPr lang="en-US" sz="2200" dirty="0" smtClean="0"/>
              <a:t> boards</a:t>
            </a:r>
          </a:p>
          <a:p>
            <a:endParaRPr lang="en-US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Successful 2016 ATLAS </a:t>
            </a:r>
            <a:r>
              <a:rPr lang="en-US" sz="2000" b="1" dirty="0" smtClean="0"/>
              <a:t>pp data taking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N</a:t>
            </a:r>
            <a:r>
              <a:rPr lang="it-IT" sz="2000" dirty="0" smtClean="0"/>
              <a:t>o </a:t>
            </a:r>
            <a:r>
              <a:rPr lang="en-US" sz="2000" dirty="0" smtClean="0"/>
              <a:t>L1Topo during </a:t>
            </a:r>
            <a:r>
              <a:rPr lang="en-US" sz="2000" b="1" dirty="0" smtClean="0"/>
              <a:t>HI period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LArABBA</a:t>
            </a:r>
            <a:r>
              <a:rPr lang="en-US" dirty="0" smtClean="0"/>
              <a:t> partition active for some runs, triggering on Physics + </a:t>
            </a:r>
            <a:r>
              <a:rPr lang="en-US" dirty="0" err="1" smtClean="0"/>
              <a:t>Calo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dirty="0" smtClean="0"/>
              <a:t>Development </a:t>
            </a:r>
            <a:r>
              <a:rPr lang="en-US" sz="2200" dirty="0"/>
              <a:t>and analysis works are making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dirty="0" smtClean="0"/>
              <a:t>Continuous </a:t>
            </a:r>
            <a:r>
              <a:rPr lang="en-US" sz="2000" b="1" dirty="0"/>
              <a:t>development</a:t>
            </a:r>
            <a:r>
              <a:rPr lang="en-US" sz="2000" dirty="0"/>
              <a:t> on </a:t>
            </a:r>
            <a:r>
              <a:rPr lang="en-US" sz="2000" b="1" dirty="0"/>
              <a:t>firmware</a:t>
            </a:r>
            <a:r>
              <a:rPr lang="en-US" sz="2000" dirty="0"/>
              <a:t> and </a:t>
            </a:r>
            <a:r>
              <a:rPr lang="en-US" sz="2000" b="1" dirty="0"/>
              <a:t>software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Corrected latency shift happening during long runs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ID for tracing packets between FPGAs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Integration of ABBA as a new segment of ATLAS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79" y="961812"/>
            <a:ext cx="1825587" cy="184163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410" r="2132" b="293"/>
          <a:stretch/>
        </p:blipFill>
        <p:spPr>
          <a:xfrm>
            <a:off x="9561365" y="181886"/>
            <a:ext cx="2112954" cy="3247114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79" y="3583822"/>
            <a:ext cx="4253402" cy="2772528"/>
          </a:xfrm>
          <a:prstGeom prst="rect">
            <a:avLst/>
          </a:prstGeo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Demonstrator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4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Baseplane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C403B-CF9D-4467-ADCB-4E44BD9A70F3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13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07954" y="1691322"/>
            <a:ext cx="6758706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dirty="0"/>
              <a:t>FDR of </a:t>
            </a:r>
            <a:r>
              <a:rPr lang="en-US" sz="2200" b="1" dirty="0" err="1"/>
              <a:t>Baseplanes</a:t>
            </a:r>
            <a:r>
              <a:rPr lang="en-US" sz="2200" b="1" dirty="0"/>
              <a:t> </a:t>
            </a:r>
            <a:r>
              <a:rPr lang="en-US" sz="2200" b="1" dirty="0" smtClean="0"/>
              <a:t>: </a:t>
            </a:r>
            <a:r>
              <a:rPr lang="en-US" sz="2200" b="1" dirty="0"/>
              <a:t>30 </a:t>
            </a:r>
            <a:r>
              <a:rPr lang="en-US" sz="2200" b="1" dirty="0" smtClean="0"/>
              <a:t>June 2015</a:t>
            </a:r>
            <a:endParaRPr lang="en-US" sz="2200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EMB</a:t>
            </a:r>
            <a:r>
              <a:rPr lang="en-US" b="1" dirty="0"/>
              <a:t> </a:t>
            </a:r>
            <a:r>
              <a:rPr lang="en-US" b="1" dirty="0" smtClean="0"/>
              <a:t>and </a:t>
            </a:r>
            <a:r>
              <a:rPr lang="en-US" b="1" dirty="0" err="1"/>
              <a:t>EMECStd</a:t>
            </a:r>
            <a:r>
              <a:rPr lang="en-US" b="1" dirty="0"/>
              <a:t> </a:t>
            </a:r>
            <a:r>
              <a:rPr lang="en-US" dirty="0"/>
              <a:t>full contract awarded, first item to arrive </a:t>
            </a:r>
            <a:r>
              <a:rPr lang="en-US" dirty="0" smtClean="0"/>
              <a:t>around the end March 2017 </a:t>
            </a:r>
            <a:r>
              <a:rPr lang="it-IT" dirty="0" smtClean="0"/>
              <a:t>(100 </a:t>
            </a:r>
            <a:r>
              <a:rPr lang="it-IT" dirty="0" err="1"/>
              <a:t>pcs</a:t>
            </a:r>
            <a:r>
              <a:rPr lang="it-IT" dirty="0" smtClean="0"/>
              <a:t>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PRR </a:t>
            </a:r>
            <a:r>
              <a:rPr lang="it-IT" dirty="0"/>
              <a:t>to release </a:t>
            </a:r>
            <a:r>
              <a:rPr lang="it-IT" dirty="0" smtClean="0"/>
              <a:t>production </a:t>
            </a:r>
            <a:r>
              <a:rPr lang="it-IT" dirty="0" err="1" smtClean="0"/>
              <a:t>around</a:t>
            </a:r>
            <a:r>
              <a:rPr lang="it-IT" dirty="0" smtClean="0"/>
              <a:t> April </a:t>
            </a:r>
            <a:r>
              <a:rPr lang="it-IT" dirty="0"/>
              <a:t>2017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HEC</a:t>
            </a:r>
            <a:r>
              <a:rPr lang="en-US" dirty="0" smtClean="0"/>
              <a:t> </a:t>
            </a:r>
            <a:r>
              <a:rPr lang="en-US" dirty="0"/>
              <a:t>prototype done, advance testing, preparing production (8 pcs)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FCAL</a:t>
            </a:r>
            <a:r>
              <a:rPr lang="en-US" dirty="0" smtClean="0"/>
              <a:t> </a:t>
            </a:r>
            <a:r>
              <a:rPr lang="en-US" dirty="0"/>
              <a:t>side </a:t>
            </a:r>
            <a:r>
              <a:rPr lang="en-US" dirty="0" smtClean="0"/>
              <a:t>A </a:t>
            </a:r>
            <a:r>
              <a:rPr lang="en-US" dirty="0"/>
              <a:t>prototype under test. FCAL side </a:t>
            </a:r>
            <a:r>
              <a:rPr lang="en-US" dirty="0" smtClean="0"/>
              <a:t>C </a:t>
            </a:r>
            <a:r>
              <a:rPr lang="en-US" dirty="0"/>
              <a:t>needs a </a:t>
            </a:r>
            <a:r>
              <a:rPr lang="it-IT" dirty="0" err="1" smtClean="0"/>
              <a:t>modified</a:t>
            </a:r>
            <a:r>
              <a:rPr lang="it-IT" dirty="0" smtClean="0"/>
              <a:t> </a:t>
            </a:r>
            <a:r>
              <a:rPr lang="it-IT" dirty="0"/>
              <a:t>design (2 </a:t>
            </a:r>
            <a:r>
              <a:rPr lang="it-IT" dirty="0" err="1"/>
              <a:t>pcs</a:t>
            </a:r>
            <a:r>
              <a:rPr lang="it-IT" dirty="0"/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/>
              <a:t>EMEC </a:t>
            </a:r>
            <a:r>
              <a:rPr lang="it-IT" b="1" dirty="0"/>
              <a:t>SP </a:t>
            </a:r>
            <a:r>
              <a:rPr lang="it-IT" dirty="0" err="1"/>
              <a:t>Prototype</a:t>
            </a:r>
            <a:r>
              <a:rPr lang="it-IT" dirty="0"/>
              <a:t> in </a:t>
            </a:r>
            <a:r>
              <a:rPr lang="it-IT" dirty="0" err="1"/>
              <a:t>fabrication</a:t>
            </a:r>
            <a:r>
              <a:rPr lang="it-IT" dirty="0"/>
              <a:t> (8 </a:t>
            </a:r>
            <a:r>
              <a:rPr lang="it-IT" dirty="0" err="1"/>
              <a:t>pcs</a:t>
            </a:r>
            <a:r>
              <a:rPr lang="it-IT" dirty="0" smtClean="0"/>
              <a:t>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4" y="2784910"/>
            <a:ext cx="4009347" cy="303392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807954" y="5252865"/>
            <a:ext cx="6758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Manufacturer identified for </a:t>
            </a:r>
            <a:r>
              <a:rPr lang="en-US" i="1" dirty="0"/>
              <a:t>RF springs </a:t>
            </a:r>
            <a:r>
              <a:rPr lang="it-IT" dirty="0"/>
              <a:t>(</a:t>
            </a:r>
            <a:r>
              <a:rPr lang="it-IT" dirty="0" err="1"/>
              <a:t>original</a:t>
            </a:r>
            <a:r>
              <a:rPr lang="it-IT" dirty="0"/>
              <a:t> 2005 </a:t>
            </a:r>
            <a:r>
              <a:rPr lang="it-IT" dirty="0" err="1"/>
              <a:t>vendor</a:t>
            </a:r>
            <a:r>
              <a:rPr lang="it-IT" dirty="0"/>
              <a:t> </a:t>
            </a:r>
            <a:r>
              <a:rPr lang="it-IT" dirty="0" err="1"/>
              <a:t>dismissed</a:t>
            </a:r>
            <a:r>
              <a:rPr lang="it-IT" dirty="0"/>
              <a:t>), t</a:t>
            </a:r>
            <a:r>
              <a:rPr lang="en-US" dirty="0" err="1"/>
              <a:t>rying</a:t>
            </a:r>
            <a:r>
              <a:rPr lang="en-US" dirty="0"/>
              <a:t> to pass full PO from CERN</a:t>
            </a: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527" y="209713"/>
            <a:ext cx="3476368" cy="22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Layer</a:t>
            </a:r>
            <a:r>
              <a:rPr lang="it-IT" dirty="0" smtClean="0"/>
              <a:t> Sum Board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F0DA-C369-46B0-B053-50DD6CF4E45D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14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80847" y="1691322"/>
            <a:ext cx="523295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FDR  of LSBs: 30 June 2015</a:t>
            </a:r>
          </a:p>
          <a:p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First part of LSB PRR on </a:t>
            </a:r>
            <a:r>
              <a:rPr lang="en-US" sz="2000" b="1" dirty="0" smtClean="0"/>
              <a:t>July 19 2016: </a:t>
            </a:r>
          </a:p>
          <a:p>
            <a:pPr lvl="1"/>
            <a:r>
              <a:rPr lang="en-US" sz="2000" dirty="0" smtClean="0"/>
              <a:t>https</a:t>
            </a:r>
            <a:r>
              <a:rPr lang="en-US" sz="2000" dirty="0"/>
              <a:t>://indico.cern.ch/event/547081/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Second </a:t>
            </a:r>
            <a:r>
              <a:rPr lang="en-US" sz="2000" b="1" dirty="0"/>
              <a:t>part of LSB PRR on </a:t>
            </a:r>
            <a:r>
              <a:rPr lang="en-US" sz="2000" b="1" dirty="0" smtClean="0"/>
              <a:t>October 19 2016: </a:t>
            </a:r>
          </a:p>
          <a:p>
            <a:pPr lvl="1"/>
            <a:r>
              <a:rPr lang="en-US" sz="2000" dirty="0" smtClean="0"/>
              <a:t>https</a:t>
            </a:r>
            <a:r>
              <a:rPr lang="en-US" sz="2000" dirty="0"/>
              <a:t>://indico.cern.ch/event/574104/</a:t>
            </a:r>
            <a:endParaRPr lang="it-IT" sz="2000" b="1" dirty="0"/>
          </a:p>
          <a:p>
            <a:endParaRPr lang="it-IT" sz="2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All qualifications done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Single lot </a:t>
            </a:r>
            <a:r>
              <a:rPr lang="en-US" sz="2000" dirty="0" err="1" smtClean="0"/>
              <a:t>opamps</a:t>
            </a:r>
            <a:r>
              <a:rPr lang="en-US" sz="2000" dirty="0" smtClean="0"/>
              <a:t> ordered and arrived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LSBs production ongoing</a:t>
            </a: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57" y="2765519"/>
            <a:ext cx="3892756" cy="3340537"/>
          </a:xfrm>
          <a:prstGeom prst="rect">
            <a:avLst/>
          </a:prstGeom>
        </p:spPr>
      </p:pic>
      <p:sp>
        <p:nvSpPr>
          <p:cNvPr id="11" name="Ovale 10"/>
          <p:cNvSpPr/>
          <p:nvPr/>
        </p:nvSpPr>
        <p:spPr>
          <a:xfrm>
            <a:off x="8110536" y="4883324"/>
            <a:ext cx="885826" cy="134787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135" y="207826"/>
            <a:ext cx="3480747" cy="2221048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0504121" y="4752857"/>
            <a:ext cx="14795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FEB </a:t>
            </a:r>
            <a:r>
              <a:rPr lang="it-IT" dirty="0" err="1"/>
              <a:t>currently</a:t>
            </a:r>
            <a:r>
              <a:rPr lang="it-IT" dirty="0"/>
              <a:t> </a:t>
            </a:r>
            <a:endParaRPr lang="it-IT" dirty="0" smtClean="0"/>
          </a:p>
          <a:p>
            <a:pPr algn="ctr"/>
            <a:r>
              <a:rPr lang="it-IT" dirty="0" err="1" smtClean="0"/>
              <a:t>installed</a:t>
            </a:r>
            <a:r>
              <a:rPr lang="it-IT" dirty="0" smtClean="0"/>
              <a:t> </a:t>
            </a:r>
          </a:p>
          <a:p>
            <a:pPr algn="ctr"/>
            <a:r>
              <a:rPr lang="it-IT" dirty="0" smtClean="0"/>
              <a:t>in USA15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385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 dirty="0" smtClean="0"/>
              <a:t>LTDB: ADC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7D9C-BBF9-4794-B60F-7E5E54848D11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15</a:t>
            </a:fld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764868" y="2973780"/>
            <a:ext cx="646173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/>
              <a:t>Nevis13 - Nevis14</a:t>
            </a:r>
            <a:r>
              <a:rPr lang="it-IT" dirty="0" smtClean="0"/>
              <a:t>: f</a:t>
            </a:r>
            <a:r>
              <a:rPr lang="en-US" dirty="0" err="1" smtClean="0"/>
              <a:t>ound</a:t>
            </a:r>
            <a:r>
              <a:rPr lang="en-US" dirty="0" smtClean="0"/>
              <a:t> digital issue (2015),</a:t>
            </a:r>
            <a:r>
              <a:rPr lang="en-US" b="1" dirty="0" smtClean="0"/>
              <a:t> </a:t>
            </a:r>
            <a:r>
              <a:rPr lang="en-US" dirty="0" smtClean="0"/>
              <a:t>ADC producing “bad codes” = “spikes” @~10 Hz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Nevis15 chip</a:t>
            </a:r>
            <a:r>
              <a:rPr lang="en-US" dirty="0" smtClean="0"/>
              <a:t>: “minimal” modification (no analog changes)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Available March 2016 and tested on 64 channels board</a:t>
            </a:r>
            <a:r>
              <a:rPr lang="en-US" dirty="0"/>
              <a:t>:</a:t>
            </a:r>
            <a:r>
              <a:rPr lang="en-US" b="1" dirty="0" smtClean="0"/>
              <a:t> OK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QA to select good chips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Mini-production end 2016 for ~180 chips for the assembly of LTDB </a:t>
            </a:r>
            <a:r>
              <a:rPr lang="en-US" dirty="0" smtClean="0"/>
              <a:t>prototypes</a:t>
            </a:r>
            <a:endParaRPr lang="en-US" dirty="0"/>
          </a:p>
        </p:txBody>
      </p:sp>
      <p:sp>
        <p:nvSpPr>
          <p:cNvPr id="13" name="Rettangolo 12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950" y="213911"/>
            <a:ext cx="3479839" cy="219804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/>
          <a:srcRect b="9163"/>
          <a:stretch/>
        </p:blipFill>
        <p:spPr>
          <a:xfrm>
            <a:off x="5440665" y="115831"/>
            <a:ext cx="3149802" cy="239876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877" y="2764529"/>
            <a:ext cx="4018905" cy="331841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 flipH="1">
            <a:off x="4732234" y="2377581"/>
            <a:ext cx="4670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 smtClean="0"/>
              <a:t>Calibration</a:t>
            </a:r>
            <a:r>
              <a:rPr lang="it-IT" sz="1400" dirty="0" smtClean="0"/>
              <a:t> test with sine </a:t>
            </a:r>
            <a:r>
              <a:rPr lang="it-IT" sz="1400" dirty="0" err="1" smtClean="0"/>
              <a:t>waveform</a:t>
            </a:r>
            <a:endParaRPr lang="it-IT" sz="1400" dirty="0"/>
          </a:p>
        </p:txBody>
      </p:sp>
      <p:sp>
        <p:nvSpPr>
          <p:cNvPr id="11" name="Rettangolo 10"/>
          <p:cNvSpPr/>
          <p:nvPr/>
        </p:nvSpPr>
        <p:spPr>
          <a:xfrm>
            <a:off x="752198" y="1733946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PDR of ADC (May 2014) </a:t>
            </a:r>
            <a:r>
              <a:rPr lang="en-US" sz="2000" dirty="0"/>
              <a:t>: use Nevis ASIC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Power, latency gain</a:t>
            </a:r>
          </a:p>
        </p:txBody>
      </p:sp>
    </p:spTree>
    <p:extLst>
      <p:ext uri="{BB962C8B-B14F-4D97-AF65-F5344CB8AC3E}">
        <p14:creationId xmlns:p14="http://schemas.microsoft.com/office/powerpoint/2010/main" val="12288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LTDB: </a:t>
            </a:r>
            <a:r>
              <a:rPr lang="it-IT" dirty="0"/>
              <a:t>LOCx2 &amp; </a:t>
            </a:r>
            <a:r>
              <a:rPr lang="it-IT" dirty="0" err="1"/>
              <a:t>LOCld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32ED-8F1B-4B9B-A1F1-01D380317203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16</a:t>
            </a:fld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961088" y="1577025"/>
            <a:ext cx="7368525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b="1" dirty="0"/>
              <a:t>LOCx2 (</a:t>
            </a:r>
            <a:r>
              <a:rPr lang="it-IT" b="1" dirty="0" err="1"/>
              <a:t>Serializer</a:t>
            </a:r>
            <a:r>
              <a:rPr lang="it-IT" b="1" dirty="0"/>
              <a:t>) / </a:t>
            </a:r>
            <a:r>
              <a:rPr lang="it-IT" b="1" dirty="0" err="1"/>
              <a:t>LOCld</a:t>
            </a:r>
            <a:r>
              <a:rPr lang="it-IT" b="1" dirty="0"/>
              <a:t> (</a:t>
            </a:r>
            <a:r>
              <a:rPr lang="it-IT" b="1" dirty="0" err="1"/>
              <a:t>opt</a:t>
            </a:r>
            <a:r>
              <a:rPr lang="it-IT" b="1" dirty="0"/>
              <a:t>. </a:t>
            </a:r>
            <a:r>
              <a:rPr lang="it-IT" b="1" dirty="0" smtClean="0"/>
              <a:t>Link)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Baseline </a:t>
            </a:r>
            <a:r>
              <a:rPr lang="it-IT" dirty="0"/>
              <a:t>option </a:t>
            </a:r>
            <a:r>
              <a:rPr lang="it-IT" b="1" dirty="0"/>
              <a:t>250 nm SOS </a:t>
            </a:r>
            <a:r>
              <a:rPr lang="it-IT" dirty="0"/>
              <a:t>(</a:t>
            </a:r>
            <a:r>
              <a:rPr lang="it-IT" dirty="0" err="1"/>
              <a:t>Silicon</a:t>
            </a:r>
            <a:r>
              <a:rPr lang="it-IT" dirty="0"/>
              <a:t> On </a:t>
            </a:r>
            <a:r>
              <a:rPr lang="it-IT" dirty="0" err="1"/>
              <a:t>Sapphire</a:t>
            </a:r>
            <a:r>
              <a:rPr lang="it-IT" dirty="0" smtClean="0"/>
              <a:t>)</a:t>
            </a:r>
            <a:endParaRPr lang="it-IT" sz="9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4 </a:t>
            </a:r>
            <a:r>
              <a:rPr lang="en-US" b="1" dirty="0"/>
              <a:t>different processed wafers </a:t>
            </a:r>
            <a:r>
              <a:rPr lang="en-US" dirty="0"/>
              <a:t>received on </a:t>
            </a:r>
            <a:r>
              <a:rPr lang="it-IT" dirty="0" smtClean="0"/>
              <a:t>August 2016 </a:t>
            </a:r>
            <a:r>
              <a:rPr lang="it-IT" dirty="0"/>
              <a:t>: </a:t>
            </a:r>
            <a:r>
              <a:rPr lang="it-IT" b="1" dirty="0" smtClean="0"/>
              <a:t>OK</a:t>
            </a:r>
            <a:r>
              <a:rPr lang="it-IT" b="1" dirty="0"/>
              <a:t>,</a:t>
            </a:r>
            <a:r>
              <a:rPr lang="it-IT" dirty="0"/>
              <a:t> minor </a:t>
            </a:r>
            <a:r>
              <a:rPr lang="it-IT" dirty="0" err="1"/>
              <a:t>yield</a:t>
            </a:r>
            <a:r>
              <a:rPr lang="it-IT" dirty="0"/>
              <a:t> </a:t>
            </a:r>
            <a:r>
              <a:rPr lang="it-IT" dirty="0" err="1"/>
              <a:t>differences</a:t>
            </a:r>
            <a:endParaRPr lang="it-IT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Ordered </a:t>
            </a:r>
            <a:r>
              <a:rPr lang="en-US" dirty="0"/>
              <a:t>full production of 20 </a:t>
            </a:r>
            <a:r>
              <a:rPr lang="en-US" dirty="0" smtClean="0"/>
              <a:t>wafers: </a:t>
            </a:r>
            <a:r>
              <a:rPr lang="en-US" b="1" dirty="0" smtClean="0"/>
              <a:t>16/20 OK</a:t>
            </a:r>
            <a:r>
              <a:rPr lang="en-US" dirty="0"/>
              <a:t>. </a:t>
            </a:r>
            <a:endParaRPr lang="en-US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Dies </a:t>
            </a:r>
            <a:r>
              <a:rPr lang="en-US" dirty="0"/>
              <a:t>starting to be packaged now.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Should </a:t>
            </a:r>
            <a:r>
              <a:rPr lang="en-US" dirty="0"/>
              <a:t>have proof of functioning </a:t>
            </a:r>
            <a:r>
              <a:rPr lang="en-US" dirty="0" smtClean="0"/>
              <a:t>at the end of February</a:t>
            </a:r>
            <a:endParaRPr lang="it-IT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If all OK </a:t>
            </a:r>
            <a:r>
              <a:rPr lang="en-US" dirty="0"/>
              <a:t>(yield ~&gt; 50%), sufficient chips in hand next months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QA </a:t>
            </a:r>
            <a:r>
              <a:rPr lang="en-US" b="1" dirty="0"/>
              <a:t>plans </a:t>
            </a:r>
            <a:r>
              <a:rPr lang="en-US" dirty="0"/>
              <a:t>in </a:t>
            </a:r>
            <a:r>
              <a:rPr lang="en-US" dirty="0" smtClean="0"/>
              <a:t>preparation and </a:t>
            </a:r>
            <a:r>
              <a:rPr lang="it-IT" b="1" dirty="0" err="1" smtClean="0"/>
              <a:t>radiation</a:t>
            </a:r>
            <a:r>
              <a:rPr lang="it-IT" b="1" dirty="0" smtClean="0"/>
              <a:t> </a:t>
            </a:r>
            <a:r>
              <a:rPr lang="it-IT" b="1" dirty="0" err="1" smtClean="0"/>
              <a:t>tests</a:t>
            </a:r>
            <a:r>
              <a:rPr lang="it-IT" b="1" dirty="0" smtClean="0"/>
              <a:t> </a:t>
            </a:r>
            <a:r>
              <a:rPr lang="it-IT" dirty="0" smtClean="0"/>
              <a:t>to be </a:t>
            </a:r>
            <a:r>
              <a:rPr lang="it-IT" dirty="0" err="1" smtClean="0"/>
              <a:t>repeated</a:t>
            </a:r>
            <a:endParaRPr lang="en-US" dirty="0" smtClean="0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976312" y="5095973"/>
            <a:ext cx="71913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We had some issues on production in the </a:t>
            </a:r>
            <a:r>
              <a:rPr lang="en-US" sz="1600" dirty="0" smtClean="0"/>
              <a:t>past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       - </a:t>
            </a:r>
            <a:r>
              <a:rPr lang="en-US" sz="1600" dirty="0" smtClean="0"/>
              <a:t>Started </a:t>
            </a:r>
            <a:r>
              <a:rPr lang="en-US" sz="1600" dirty="0"/>
              <a:t>a </a:t>
            </a:r>
            <a:r>
              <a:rPr lang="en-US" sz="1600" b="1" dirty="0"/>
              <a:t>backup solution with 130 nm CMOS </a:t>
            </a:r>
            <a:r>
              <a:rPr lang="en-US" sz="1600" dirty="0" smtClean="0"/>
              <a:t>technology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   - </a:t>
            </a:r>
            <a:r>
              <a:rPr lang="en-US" sz="1600" dirty="0" err="1"/>
              <a:t>LArTDS</a:t>
            </a:r>
            <a:r>
              <a:rPr lang="en-US" sz="1600" dirty="0"/>
              <a:t>: </a:t>
            </a:r>
            <a:r>
              <a:rPr lang="it-IT" sz="1600" dirty="0" err="1"/>
              <a:t>serializer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GBTx</a:t>
            </a:r>
            <a:r>
              <a:rPr lang="it-IT" sz="1600" dirty="0"/>
              <a:t> </a:t>
            </a:r>
            <a:r>
              <a:rPr lang="it-IT" sz="1600" dirty="0" err="1"/>
              <a:t>Ip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   - Chips delivered, currently under test and f</a:t>
            </a:r>
            <a:r>
              <a:rPr lang="it-IT" sz="1600" dirty="0" err="1"/>
              <a:t>irst</a:t>
            </a:r>
            <a:r>
              <a:rPr lang="it-IT" sz="1600" dirty="0"/>
              <a:t> </a:t>
            </a:r>
            <a:r>
              <a:rPr lang="it-IT" sz="1600" dirty="0" err="1"/>
              <a:t>operation</a:t>
            </a:r>
            <a:r>
              <a:rPr lang="it-IT" sz="1600" dirty="0"/>
              <a:t> </a:t>
            </a:r>
            <a:r>
              <a:rPr lang="it-IT" sz="1600" dirty="0" err="1"/>
              <a:t>seems</a:t>
            </a:r>
            <a:r>
              <a:rPr lang="it-IT" sz="1600" dirty="0"/>
              <a:t> </a:t>
            </a:r>
            <a:r>
              <a:rPr lang="it-IT" sz="1600" dirty="0" smtClean="0"/>
              <a:t>OK</a:t>
            </a:r>
            <a:endParaRPr lang="it-IT" sz="1700" dirty="0" smtClean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613" y="1096630"/>
            <a:ext cx="3533657" cy="2305049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8829523" y="727298"/>
            <a:ext cx="2533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Layout of the LOCx2 ASIC</a:t>
            </a:r>
            <a:endParaRPr lang="it-IT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201" y="4387516"/>
            <a:ext cx="3382481" cy="1727533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9086804" y="4018184"/>
            <a:ext cx="2019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Layout of the </a:t>
            </a:r>
            <a:r>
              <a:rPr lang="it-IT" dirty="0" err="1"/>
              <a:t>LOCld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42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LTDB </a:t>
            </a:r>
            <a:r>
              <a:rPr lang="it-IT" dirty="0" smtClean="0"/>
              <a:t>Development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51C8-9571-4082-A478-D168A6640597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17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845127" y="1612528"/>
            <a:ext cx="540147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b="1" dirty="0"/>
              <a:t>LTDB 64ch </a:t>
            </a:r>
            <a:r>
              <a:rPr lang="it-IT" sz="2200" b="1" dirty="0" err="1"/>
              <a:t>prototype</a:t>
            </a:r>
            <a:endParaRPr lang="it-IT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Fully</a:t>
            </a:r>
            <a:r>
              <a:rPr lang="it-IT" dirty="0" smtClean="0"/>
              <a:t> </a:t>
            </a:r>
            <a:r>
              <a:rPr lang="it-IT" dirty="0" err="1" smtClean="0"/>
              <a:t>tested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Checked </a:t>
            </a:r>
            <a:r>
              <a:rPr lang="en-US" dirty="0"/>
              <a:t>all chip </a:t>
            </a:r>
            <a:r>
              <a:rPr lang="en-US" dirty="0" smtClean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GBTx</a:t>
            </a:r>
            <a:r>
              <a:rPr lang="it-IT" dirty="0"/>
              <a:t>, GBT-SCA, </a:t>
            </a:r>
            <a:r>
              <a:rPr lang="it-IT" dirty="0" err="1"/>
              <a:t>MTx</a:t>
            </a:r>
            <a:r>
              <a:rPr lang="it-IT" dirty="0"/>
              <a:t>, </a:t>
            </a:r>
            <a:r>
              <a:rPr lang="it-IT" dirty="0" err="1"/>
              <a:t>MTRx</a:t>
            </a:r>
            <a:endParaRPr lang="it-I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smtClean="0"/>
              <a:t>Nevis14 - Nevis15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 </a:t>
            </a:r>
            <a:r>
              <a:rPr lang="en-US" dirty="0"/>
              <a:t>September LOCx2, all 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Confidence </a:t>
            </a:r>
            <a:r>
              <a:rPr lang="en-US" dirty="0"/>
              <a:t>building for 320 </a:t>
            </a:r>
            <a:r>
              <a:rPr lang="en-US" dirty="0" smtClean="0"/>
              <a:t>channels </a:t>
            </a:r>
            <a:r>
              <a:rPr lang="en-US" dirty="0"/>
              <a:t>prototype</a:t>
            </a:r>
            <a:endParaRPr lang="it-IT" dirty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845127" y="418061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b="1" dirty="0"/>
              <a:t>LTDB </a:t>
            </a:r>
            <a:r>
              <a:rPr lang="it-IT" sz="2400" b="1" dirty="0" err="1"/>
              <a:t>pre-prototype</a:t>
            </a:r>
            <a:r>
              <a:rPr lang="it-IT" sz="2400" b="1" dirty="0"/>
              <a:t> </a:t>
            </a:r>
            <a:r>
              <a:rPr lang="it-IT" sz="2400" b="1" dirty="0" smtClean="0"/>
              <a:t>320ch</a:t>
            </a:r>
            <a:endParaRPr lang="it-IT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Design </a:t>
            </a:r>
            <a:r>
              <a:rPr lang="it-IT" dirty="0"/>
              <a:t>Integration </a:t>
            </a:r>
            <a:r>
              <a:rPr lang="it-IT" dirty="0" err="1"/>
              <a:t>learning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Large </a:t>
            </a:r>
            <a:r>
              <a:rPr lang="it-IT" dirty="0" err="1"/>
              <a:t>board</a:t>
            </a:r>
            <a:r>
              <a:rPr lang="it-IT" dirty="0"/>
              <a:t> manufacturing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Analog</a:t>
            </a:r>
            <a:r>
              <a:rPr lang="it-IT" dirty="0" smtClean="0"/>
              <a:t> </a:t>
            </a:r>
            <a:r>
              <a:rPr lang="it-IT" dirty="0"/>
              <a:t>performance </a:t>
            </a:r>
            <a:r>
              <a:rPr lang="it-IT" dirty="0" err="1"/>
              <a:t>check</a:t>
            </a:r>
            <a:r>
              <a:rPr lang="it-IT" dirty="0"/>
              <a:t> @ </a:t>
            </a:r>
            <a:r>
              <a:rPr lang="it-IT" dirty="0" err="1"/>
              <a:t>Saclay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Digital </a:t>
            </a:r>
            <a:r>
              <a:rPr lang="it-IT" dirty="0" err="1"/>
              <a:t>Readout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BNL </a:t>
            </a:r>
            <a:r>
              <a:rPr lang="it-IT" dirty="0" smtClean="0"/>
              <a:t>with FELIX </a:t>
            </a:r>
            <a:r>
              <a:rPr lang="it-IT" dirty="0" err="1" smtClean="0"/>
              <a:t>board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423" y="1021426"/>
            <a:ext cx="4002749" cy="255194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489" y="3630498"/>
            <a:ext cx="4588536" cy="26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LTDB </a:t>
            </a:r>
            <a:r>
              <a:rPr lang="it-IT" dirty="0" smtClean="0"/>
              <a:t>Development (2)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7548-0E4C-49E1-BBC8-A8FE1D75AA63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18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727761" y="1561624"/>
            <a:ext cx="718751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dirty="0" smtClean="0"/>
              <a:t>LTDB prototype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Gerber merged at the end of December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Some delay came from details Milano/</a:t>
            </a:r>
            <a:r>
              <a:rPr lang="en-US" dirty="0" err="1" smtClean="0"/>
              <a:t>Saclay</a:t>
            </a:r>
            <a:r>
              <a:rPr lang="en-US" dirty="0" smtClean="0"/>
              <a:t>/BNL for the PDB (Power Distribution Board) pins + monitoring signal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PCBs received Jan 31st. Board expected end February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Tests in ~March @ BNL, @ </a:t>
            </a:r>
            <a:r>
              <a:rPr lang="en-US" dirty="0" err="1" smtClean="0"/>
              <a:t>Saclay</a:t>
            </a:r>
            <a:endParaRPr lang="en-US" dirty="0" smtClean="0"/>
          </a:p>
          <a:p>
            <a:pPr marL="742950" lvl="1" indent="-285750" algn="just">
              <a:buSzPct val="101000"/>
              <a:buFont typeface="Arial" panose="020B0604020202020204" pitchFamily="34" charset="0"/>
              <a:buChar char="•"/>
            </a:pPr>
            <a:r>
              <a:rPr lang="en-US" b="1" dirty="0" smtClean="0"/>
              <a:t>AIM: </a:t>
            </a:r>
            <a:r>
              <a:rPr lang="en-US" dirty="0" smtClean="0"/>
              <a:t>2 LTDB prototypes could be used to </a:t>
            </a:r>
            <a:r>
              <a:rPr lang="en-US" b="1" dirty="0" smtClean="0"/>
              <a:t>replace LTDB demonstrators </a:t>
            </a:r>
            <a:r>
              <a:rPr lang="en-US" dirty="0" smtClean="0"/>
              <a:t>in January 2018</a:t>
            </a:r>
          </a:p>
          <a:p>
            <a:pPr algn="just"/>
            <a:endParaRPr lang="it-IT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dirty="0" smtClean="0"/>
              <a:t>Power </a:t>
            </a:r>
            <a:r>
              <a:rPr lang="en-US" sz="2200" b="1" dirty="0"/>
              <a:t>Distribution Board (PDB</a:t>
            </a:r>
            <a:r>
              <a:rPr lang="en-US" sz="2200" b="1" dirty="0" smtClean="0"/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Previous design based on FEAST device from CERN, current design based on LTM4619 (COTS), development on going (Milano</a:t>
            </a:r>
            <a:r>
              <a:rPr lang="en-US" dirty="0" smtClean="0"/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PDB </a:t>
            </a:r>
            <a:r>
              <a:rPr lang="en-US" dirty="0"/>
              <a:t>design and </a:t>
            </a:r>
            <a:r>
              <a:rPr lang="en-US" dirty="0" smtClean="0"/>
              <a:t>submission </a:t>
            </a:r>
            <a:r>
              <a:rPr lang="it-IT" dirty="0" smtClean="0"/>
              <a:t>by </a:t>
            </a:r>
            <a:r>
              <a:rPr lang="it-IT" dirty="0"/>
              <a:t>end </a:t>
            </a:r>
            <a:r>
              <a:rPr lang="en-US" dirty="0" smtClean="0"/>
              <a:t>February</a:t>
            </a:r>
            <a:r>
              <a:rPr lang="it-IT" dirty="0" smtClean="0"/>
              <a:t> 2017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Joint </a:t>
            </a:r>
            <a:r>
              <a:rPr lang="en-US" dirty="0"/>
              <a:t>test LTDB-PDB (expected </a:t>
            </a:r>
            <a:r>
              <a:rPr lang="en-US" dirty="0" smtClean="0"/>
              <a:t>April 2017) will define FE reviews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FDR </a:t>
            </a:r>
            <a:r>
              <a:rPr lang="en-US" dirty="0"/>
              <a:t>of LTDB, PRRs of </a:t>
            </a:r>
            <a:r>
              <a:rPr lang="en-US" dirty="0" smtClean="0"/>
              <a:t>ASICS (~May 2017)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350" y="340809"/>
            <a:ext cx="3671454" cy="308819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415" y="3790983"/>
            <a:ext cx="3915389" cy="131368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237" y="5319353"/>
            <a:ext cx="4740567" cy="8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LDPS Development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B310-45C9-467C-B5EF-F9479189006D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19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838200" y="4446031"/>
            <a:ext cx="817193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 smtClean="0"/>
              <a:t>Carrier board V1 2015, FDR passed with AMC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V2 available since Spring 2016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On board Ethernet HW chip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V3 already assembled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 ongoing</a:t>
            </a:r>
            <a:endParaRPr lang="it-IT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To be used in further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b="16170"/>
          <a:stretch/>
        </p:blipFill>
        <p:spPr>
          <a:xfrm>
            <a:off x="5587928" y="713299"/>
            <a:ext cx="2696873" cy="1265448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5504528" y="1706184"/>
            <a:ext cx="31130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/>
              <a:t>Fibers: work in progress for pre-series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231" y="214644"/>
            <a:ext cx="3311590" cy="2086076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6633596" y="659209"/>
            <a:ext cx="2014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  <p:sp>
        <p:nvSpPr>
          <p:cNvPr id="10" name="Rettangolo 9"/>
          <p:cNvSpPr/>
          <p:nvPr/>
        </p:nvSpPr>
        <p:spPr>
          <a:xfrm>
            <a:off x="838200" y="1430874"/>
            <a:ext cx="609123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/>
              <a:t>LATOME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Based</a:t>
            </a:r>
            <a:r>
              <a:rPr lang="it-IT" dirty="0"/>
              <a:t> on Altera Arria10 FPGA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/>
              <a:t>LATOME V1 </a:t>
            </a:r>
            <a:r>
              <a:rPr lang="en-US" dirty="0"/>
              <a:t>is working, but with some power issues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Design has been updated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LATOME V2 ready at the end of 2016: is working fine and </a:t>
            </a:r>
            <a:r>
              <a:rPr lang="en-US" dirty="0" smtClean="0"/>
              <a:t>power issue </a:t>
            </a:r>
            <a:r>
              <a:rPr lang="en-US" dirty="0"/>
              <a:t>seem fixed </a:t>
            </a:r>
            <a:endParaRPr lang="en-US" b="1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FPGA core current decreased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Setup power decreased -&gt; More firmware for the same power 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530" y="2546323"/>
            <a:ext cx="2966092" cy="200337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672" y="3548009"/>
            <a:ext cx="1864598" cy="330514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8776231" y="2340461"/>
            <a:ext cx="325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Setup power / </a:t>
            </a:r>
            <a:r>
              <a:rPr lang="en-US" dirty="0" err="1"/>
              <a:t>Nb</a:t>
            </a:r>
            <a:r>
              <a:rPr lang="en-US" dirty="0"/>
              <a:t> of FIR samples</a:t>
            </a:r>
            <a:endParaRPr lang="it-IT" dirty="0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448" y="4771490"/>
            <a:ext cx="3090865" cy="2071793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7061028" y="4505823"/>
            <a:ext cx="331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FPGA temperature / Setup </a:t>
            </a:r>
            <a:r>
              <a:rPr lang="it-IT" dirty="0" err="1"/>
              <a:t>power</a:t>
            </a:r>
            <a:endParaRPr lang="it-IT" dirty="0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5475" y="5597226"/>
            <a:ext cx="1985963" cy="433857"/>
          </a:xfrm>
          <a:prstGeom prst="rect">
            <a:avLst/>
          </a:prstGeom>
        </p:spPr>
      </p:pic>
      <p:sp>
        <p:nvSpPr>
          <p:cNvPr id="22" name="Rettangolo 21"/>
          <p:cNvSpPr/>
          <p:nvPr/>
        </p:nvSpPr>
        <p:spPr>
          <a:xfrm>
            <a:off x="10501313" y="3260412"/>
            <a:ext cx="1300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9960552" y="5412560"/>
            <a:ext cx="1300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</p:spTree>
    <p:extLst>
      <p:ext uri="{BB962C8B-B14F-4D97-AF65-F5344CB8AC3E}">
        <p14:creationId xmlns:p14="http://schemas.microsoft.com/office/powerpoint/2010/main" val="36728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097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Introduction and </a:t>
            </a:r>
            <a:r>
              <a:rPr lang="en-US" sz="2600" dirty="0" err="1" smtClean="0"/>
              <a:t>conte</a:t>
            </a:r>
            <a:endParaRPr lang="en-US" sz="2600" dirty="0" smtClean="0"/>
          </a:p>
          <a:p>
            <a:pPr lvl="1"/>
            <a:r>
              <a:rPr lang="en-US" sz="2200" dirty="0" smtClean="0"/>
              <a:t>LHC, ATLAS, LAr</a:t>
            </a:r>
            <a:endParaRPr lang="en-US" sz="2200" dirty="0" smtClean="0"/>
          </a:p>
          <a:p>
            <a:r>
              <a:rPr lang="en-US" sz="2600" dirty="0" smtClean="0"/>
              <a:t>LAr Phase-I Upgrade Project	</a:t>
            </a:r>
          </a:p>
          <a:p>
            <a:pPr lvl="1"/>
            <a:r>
              <a:rPr lang="en-US" sz="2200" dirty="0" smtClean="0"/>
              <a:t>LAr Demonstrator	</a:t>
            </a:r>
          </a:p>
          <a:p>
            <a:pPr lvl="1"/>
            <a:r>
              <a:rPr lang="en-US" sz="2200" dirty="0" smtClean="0"/>
              <a:t>Baseplane and LSB	</a:t>
            </a:r>
          </a:p>
          <a:p>
            <a:pPr lvl="1"/>
            <a:r>
              <a:rPr lang="en-US" sz="2200" dirty="0" smtClean="0"/>
              <a:t>Front End: LTDB	</a:t>
            </a:r>
          </a:p>
          <a:p>
            <a:pPr lvl="2"/>
            <a:r>
              <a:rPr lang="en-US" dirty="0" smtClean="0"/>
              <a:t>ASICs</a:t>
            </a:r>
          </a:p>
          <a:p>
            <a:pPr lvl="2"/>
            <a:r>
              <a:rPr lang="en-US" dirty="0" smtClean="0"/>
              <a:t>Development</a:t>
            </a:r>
          </a:p>
          <a:p>
            <a:pPr lvl="1"/>
            <a:r>
              <a:rPr lang="en-US" sz="2200" dirty="0" smtClean="0"/>
              <a:t>Back End: LDPS	</a:t>
            </a:r>
          </a:p>
          <a:p>
            <a:pPr lvl="2"/>
            <a:r>
              <a:rPr lang="en-US" dirty="0" smtClean="0"/>
              <a:t>AMC</a:t>
            </a:r>
          </a:p>
          <a:p>
            <a:pPr lvl="2"/>
            <a:r>
              <a:rPr lang="en-US" dirty="0" smtClean="0"/>
              <a:t>Carrier</a:t>
            </a:r>
          </a:p>
          <a:p>
            <a:r>
              <a:rPr lang="en-US" sz="2600" dirty="0" smtClean="0"/>
              <a:t>Summary</a:t>
            </a:r>
            <a:endParaRPr lang="it-IT" sz="26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B81-7099-4689-BD20-D282D1DB1630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43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LDPS </a:t>
            </a:r>
            <a:r>
              <a:rPr lang="it-IT" dirty="0"/>
              <a:t>Firmware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4FF4-992A-4B16-A111-08EB88F559CE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20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240" y="238760"/>
            <a:ext cx="6134510" cy="290512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 flipH="1">
            <a:off x="619125" y="1585913"/>
            <a:ext cx="5894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 smtClean="0"/>
              <a:t>LATOME firmware development ongoing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Block</a:t>
            </a:r>
            <a:r>
              <a:rPr lang="it-IT" dirty="0" smtClean="0"/>
              <a:t> </a:t>
            </a:r>
            <a:r>
              <a:rPr lang="it-IT" dirty="0" err="1" smtClean="0"/>
              <a:t>deliverables</a:t>
            </a:r>
            <a:r>
              <a:rPr lang="it-IT" dirty="0" smtClean="0"/>
              <a:t>:</a:t>
            </a:r>
            <a:endParaRPr lang="it-I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Seven groups </a:t>
            </a:r>
            <a:r>
              <a:rPr lang="en-US" dirty="0"/>
              <a:t>contributing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Emphasis </a:t>
            </a:r>
            <a:r>
              <a:rPr lang="en-US" dirty="0"/>
              <a:t>on simulation and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Latency </a:t>
            </a:r>
            <a:r>
              <a:rPr lang="en-US" dirty="0"/>
              <a:t>and resources verified at </a:t>
            </a:r>
            <a:r>
              <a:rPr lang="en-US" dirty="0" smtClean="0"/>
              <a:t>each </a:t>
            </a:r>
            <a:r>
              <a:rPr lang="it-IT" dirty="0" smtClean="0"/>
              <a:t>major </a:t>
            </a:r>
            <a:r>
              <a:rPr lang="it-IT" dirty="0" err="1" smtClean="0"/>
              <a:t>step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Adapt </a:t>
            </a:r>
            <a:r>
              <a:rPr lang="en-US" dirty="0"/>
              <a:t>to </a:t>
            </a:r>
            <a:r>
              <a:rPr lang="en-US" dirty="0" smtClean="0"/>
              <a:t>System Test </a:t>
            </a:r>
            <a:r>
              <a:rPr lang="en-US" dirty="0"/>
              <a:t>milestones : implement on HW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619125" y="3979024"/>
            <a:ext cx="55835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200" b="1" dirty="0" smtClean="0"/>
              <a:t>Carrier firmware </a:t>
            </a:r>
            <a:r>
              <a:rPr lang="it-IT" sz="2200" b="1" dirty="0" err="1"/>
              <a:t>development</a:t>
            </a:r>
            <a:r>
              <a:rPr lang="it-IT" sz="2200" b="1" dirty="0"/>
              <a:t> </a:t>
            </a:r>
            <a:r>
              <a:rPr lang="it-IT" sz="2200" b="1" dirty="0" err="1" smtClean="0"/>
              <a:t>ongoing</a:t>
            </a:r>
            <a:endParaRPr lang="it-IT" sz="22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of Carrier firmware continues with emphasis on completing a baseline </a:t>
            </a:r>
            <a:r>
              <a:rPr lang="en-US" dirty="0" smtClean="0"/>
              <a:t>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Testing </a:t>
            </a:r>
            <a:r>
              <a:rPr lang="en-US" dirty="0"/>
              <a:t>of Carrier hardware and firmware at EMF will be ongoing (TTC, 1GbE, 10GbE etc.)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Stability </a:t>
            </a:r>
            <a:r>
              <a:rPr lang="en-US" dirty="0"/>
              <a:t>issue of </a:t>
            </a:r>
            <a:r>
              <a:rPr lang="en-US" dirty="0" err="1"/>
              <a:t>uBlaze</a:t>
            </a:r>
            <a:r>
              <a:rPr lang="en-US" dirty="0"/>
              <a:t> project to be addressed</a:t>
            </a:r>
            <a:endParaRPr lang="it-IT" b="1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18" y="3401795"/>
            <a:ext cx="3812598" cy="28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End </a:t>
            </a:r>
            <a:r>
              <a:rPr lang="it-IT" dirty="0"/>
              <a:t>System </a:t>
            </a:r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33B2-95E3-4426-98B1-56DC3FE2AE8E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269" y="513933"/>
            <a:ext cx="4336983" cy="565454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21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800133" y="1572005"/>
            <a:ext cx="8372441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 smtClean="0"/>
              <a:t>Demonstrate </a:t>
            </a:r>
            <a:r>
              <a:rPr lang="en-US" sz="2200" b="1" dirty="0"/>
              <a:t>feasibility of BE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Pass </a:t>
            </a:r>
            <a:r>
              <a:rPr lang="en-US" dirty="0"/>
              <a:t>PRR for releasing series board production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Show </a:t>
            </a:r>
            <a:r>
              <a:rPr lang="en-US" dirty="0"/>
              <a:t>operation of all parts of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Verify </a:t>
            </a:r>
            <a:r>
              <a:rPr lang="en-US" dirty="0"/>
              <a:t>operation of FPGAs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Test </a:t>
            </a:r>
            <a:r>
              <a:rPr lang="en-US" dirty="0"/>
              <a:t>Power-Cooling in ~final conditions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Boost </a:t>
            </a:r>
            <a:r>
              <a:rPr lang="en-US" dirty="0"/>
              <a:t>coding, testing and debugging of FW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Boost </a:t>
            </a:r>
            <a:r>
              <a:rPr lang="en-US" dirty="0"/>
              <a:t>coding, testing and debugging of Online SW (incl. TDAQ)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Eventually </a:t>
            </a:r>
            <a:r>
              <a:rPr lang="en-US" dirty="0"/>
              <a:t>connect to </a:t>
            </a:r>
            <a:r>
              <a:rPr lang="en-US" dirty="0" smtClean="0"/>
              <a:t>LTDB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Full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smtClean="0"/>
              <a:t>test</a:t>
            </a:r>
          </a:p>
          <a:p>
            <a:pPr lvl="2">
              <a:lnSpc>
                <a:spcPct val="150000"/>
              </a:lnSpc>
            </a:pPr>
            <a:endParaRPr lang="it-IT" sz="9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Several milestones </a:t>
            </a:r>
            <a:r>
              <a:rPr lang="en-US" sz="2000" dirty="0" smtClean="0"/>
              <a:t>have been reached: moving forward for the next steps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PRR</a:t>
            </a:r>
            <a:r>
              <a:rPr lang="en-US" sz="2000" dirty="0" smtClean="0"/>
              <a:t> expected in late spring</a:t>
            </a:r>
            <a:endParaRPr lang="it-IT" sz="2000" dirty="0"/>
          </a:p>
        </p:txBody>
      </p:sp>
      <p:sp>
        <p:nvSpPr>
          <p:cNvPr id="19" name="Rettangolo 18"/>
          <p:cNvSpPr/>
          <p:nvPr/>
        </p:nvSpPr>
        <p:spPr>
          <a:xfrm>
            <a:off x="7135433" y="475888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11492739" y="568522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27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C9D6-A361-4CA1-BC5F-9C593C4026AB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22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2826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Summary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06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94288"/>
            <a:ext cx="10515600" cy="1325562"/>
          </a:xfrm>
        </p:spPr>
        <p:txBody>
          <a:bodyPr/>
          <a:lstStyle/>
          <a:p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55B0-099F-4E1A-A3DF-E84A6579F2FD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23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1014627" y="1231870"/>
            <a:ext cx="1016274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LAr </a:t>
            </a:r>
            <a:r>
              <a:rPr lang="en-US" dirty="0" smtClean="0"/>
              <a:t>Demonstrator </a:t>
            </a:r>
            <a:r>
              <a:rPr lang="en-US" dirty="0"/>
              <a:t>has successful 2016 ATLAS pp data </a:t>
            </a:r>
            <a:r>
              <a:rPr lang="en-US" dirty="0" smtClean="0"/>
              <a:t>taking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Preparation for </a:t>
            </a:r>
            <a:r>
              <a:rPr lang="en-US" sz="1700" dirty="0"/>
              <a:t>2017 run has </a:t>
            </a:r>
            <a:r>
              <a:rPr lang="en-US" sz="1700" dirty="0" smtClean="0"/>
              <a:t>started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Baseplane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making</a:t>
            </a:r>
            <a:r>
              <a:rPr lang="it-IT" dirty="0"/>
              <a:t> </a:t>
            </a:r>
            <a:r>
              <a:rPr lang="it-IT" dirty="0" smtClean="0"/>
              <a:t>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Manufacturer identified for </a:t>
            </a:r>
            <a:r>
              <a:rPr lang="en-US" sz="1700" i="1" dirty="0"/>
              <a:t>RF </a:t>
            </a:r>
            <a:r>
              <a:rPr lang="en-US" sz="1700" i="1" dirty="0" smtClean="0"/>
              <a:t>springs</a:t>
            </a:r>
            <a:r>
              <a:rPr lang="it-IT" sz="1700" dirty="0" smtClean="0"/>
              <a:t>,</a:t>
            </a:r>
            <a:r>
              <a:rPr lang="en-US" sz="1700" dirty="0" smtClean="0"/>
              <a:t> trying</a:t>
            </a:r>
            <a:r>
              <a:rPr lang="it-IT" sz="1700" dirty="0" smtClean="0"/>
              <a:t> </a:t>
            </a:r>
            <a:r>
              <a:rPr lang="en-US" sz="1700" dirty="0" smtClean="0"/>
              <a:t>to </a:t>
            </a:r>
            <a:r>
              <a:rPr lang="en-US" sz="1700" dirty="0"/>
              <a:t>pass full PO from CERN</a:t>
            </a:r>
            <a:endParaRPr lang="it-IT" sz="1700" dirty="0"/>
          </a:p>
          <a:p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LSBs production </a:t>
            </a:r>
            <a:r>
              <a:rPr lang="en-US" dirty="0"/>
              <a:t>ongoing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 Passed </a:t>
            </a:r>
            <a:r>
              <a:rPr lang="en-US" sz="1700" dirty="0"/>
              <a:t>PRR in October </a:t>
            </a:r>
            <a:r>
              <a:rPr lang="en-US" sz="1700" dirty="0" smtClean="0"/>
              <a:t>successfully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Front end </a:t>
            </a:r>
            <a:r>
              <a:rPr lang="it-IT" dirty="0" smtClean="0"/>
              <a:t>LTDB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Nevis15 </a:t>
            </a:r>
            <a:r>
              <a:rPr lang="en-US" sz="1700" dirty="0" smtClean="0"/>
              <a:t>ADC </a:t>
            </a:r>
            <a:r>
              <a:rPr lang="en-US" sz="1700" dirty="0"/>
              <a:t>tested on 64 channels </a:t>
            </a:r>
            <a:r>
              <a:rPr lang="en-US" sz="1700" dirty="0" smtClean="0"/>
              <a:t>board and OK, </a:t>
            </a:r>
            <a:r>
              <a:rPr lang="en-US" sz="1700" dirty="0"/>
              <a:t>plan to address it by QA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LOCx2 16/20 wafer are ok, </a:t>
            </a:r>
            <a:r>
              <a:rPr lang="en-US" sz="1700" dirty="0"/>
              <a:t>proof of functioning at the end of February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LTDB board development is progressing well with baseline design: FDR by spring 2017</a:t>
            </a:r>
            <a:endParaRPr lang="it-IT" sz="17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Back end LDPS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LATOME V2 much </a:t>
            </a:r>
            <a:r>
              <a:rPr lang="en-US" sz="1600" dirty="0"/>
              <a:t>improved in terms of power, </a:t>
            </a:r>
            <a:r>
              <a:rPr lang="en-US" sz="1600" dirty="0" smtClean="0"/>
              <a:t>temperature </a:t>
            </a:r>
            <a:r>
              <a:rPr lang="en-US" sz="1600" dirty="0"/>
              <a:t>and voltage drop vs </a:t>
            </a:r>
            <a:r>
              <a:rPr lang="en-US" sz="1600" dirty="0" smtClean="0"/>
              <a:t>V1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cabling of 13 boards in </a:t>
            </a:r>
            <a:r>
              <a:rPr lang="en-US" sz="1600" dirty="0" smtClean="0"/>
              <a:t>process and fibers </a:t>
            </a:r>
            <a:r>
              <a:rPr lang="en-US" sz="1600" dirty="0"/>
              <a:t>being </a:t>
            </a:r>
            <a:r>
              <a:rPr lang="en-US" sz="1600" dirty="0" smtClean="0"/>
              <a:t>ordered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12 LATOME V2 boards should be available </a:t>
            </a:r>
            <a:r>
              <a:rPr lang="en-US" sz="1600" dirty="0"/>
              <a:t>for the system test by end of March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Carrier V3 </a:t>
            </a:r>
            <a:r>
              <a:rPr lang="en-US" sz="1600" dirty="0"/>
              <a:t>assembled and </a:t>
            </a:r>
            <a:r>
              <a:rPr lang="en-US" sz="1600" dirty="0" smtClean="0"/>
              <a:t>test ongoing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Firmware development is making good </a:t>
            </a:r>
            <a:r>
              <a:rPr lang="en-US" sz="1700" dirty="0" smtClean="0"/>
              <a:t>progress and BE </a:t>
            </a:r>
            <a:r>
              <a:rPr lang="en-US" sz="1700" dirty="0"/>
              <a:t>system integration is marching to the next major milestone</a:t>
            </a:r>
            <a:endParaRPr lang="it-IT" sz="1700" dirty="0"/>
          </a:p>
        </p:txBody>
      </p:sp>
    </p:spTree>
    <p:extLst>
      <p:ext uri="{BB962C8B-B14F-4D97-AF65-F5344CB8AC3E}">
        <p14:creationId xmlns:p14="http://schemas.microsoft.com/office/powerpoint/2010/main" val="19167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4AA3-C395-4A8E-BF36-3DB81773F13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24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887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Backup slides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7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Motivation</a:t>
            </a:r>
            <a:r>
              <a:rPr lang="it-IT" dirty="0" smtClean="0"/>
              <a:t> and </a:t>
            </a:r>
            <a:r>
              <a:rPr lang="it-IT" dirty="0" err="1" smtClean="0"/>
              <a:t>strategy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49C005D-84CB-4200-A5D9-D23BC5EBB531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25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94" y="1739224"/>
            <a:ext cx="3143993" cy="291694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418" y="3883580"/>
            <a:ext cx="2402627" cy="2294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9816341" y="2022570"/>
                <a:ext cx="1952586" cy="474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η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=0.075×0.2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,  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75×0.2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41" y="2022570"/>
                <a:ext cx="1952586" cy="474169"/>
              </a:xfrm>
              <a:prstGeom prst="rect">
                <a:avLst/>
              </a:prstGeom>
              <a:blipFill rotWithShape="0">
                <a:blip r:embed="rId4"/>
                <a:stretch>
                  <a:fillRect l="-1558" b="-89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/>
          <p:cNvSpPr txBox="1"/>
          <p:nvPr/>
        </p:nvSpPr>
        <p:spPr>
          <a:xfrm>
            <a:off x="9723118" y="2605299"/>
            <a:ext cx="223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/>
              <a:t>Ratio between the transverse energy of a Super Cells group  of dimension 3x2 and the transverse energy of a group 7x2. </a:t>
            </a:r>
            <a:endParaRPr lang="en-US" sz="1100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65" y="3483300"/>
            <a:ext cx="1214446" cy="360146"/>
          </a:xfrm>
          <a:prstGeom prst="rect">
            <a:avLst/>
          </a:prstGeom>
        </p:spPr>
      </p:pic>
      <p:cxnSp>
        <p:nvCxnSpPr>
          <p:cNvPr id="13" name="Connettore 1 12"/>
          <p:cNvCxnSpPr/>
          <p:nvPr/>
        </p:nvCxnSpPr>
        <p:spPr>
          <a:xfrm>
            <a:off x="6850886" y="3232074"/>
            <a:ext cx="2498160" cy="15831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7550539" y="3015263"/>
            <a:ext cx="5332" cy="119875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>
            <a:off x="7921677" y="3241967"/>
            <a:ext cx="8267" cy="97204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6844948" y="3016255"/>
            <a:ext cx="2504098" cy="4946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888658" y="2975308"/>
            <a:ext cx="76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Ratio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7698752" y="434839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7 </a:t>
            </a:r>
            <a:r>
              <a:rPr lang="it-IT" sz="1400" dirty="0" err="1" smtClean="0">
                <a:solidFill>
                  <a:schemeClr val="accent2"/>
                </a:solidFill>
              </a:rPr>
              <a:t>GeV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7561535" y="437566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~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6342744" y="3014941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~ </a:t>
            </a:r>
            <a:endParaRPr lang="it-IT" sz="1400" dirty="0"/>
          </a:p>
        </p:txBody>
      </p:sp>
      <p:sp>
        <p:nvSpPr>
          <p:cNvPr id="33" name="Rettangolo 32"/>
          <p:cNvSpPr/>
          <p:nvPr/>
        </p:nvSpPr>
        <p:spPr>
          <a:xfrm>
            <a:off x="6471424" y="2974439"/>
            <a:ext cx="798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2.5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7262414" y="4348391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chemeClr val="accent2"/>
                </a:solidFill>
              </a:rPr>
              <a:t>Δ</a:t>
            </a:r>
            <a:r>
              <a:rPr lang="en-US" sz="1400" dirty="0" smtClean="0">
                <a:solidFill>
                  <a:schemeClr val="accent2"/>
                </a:solidFill>
              </a:rPr>
              <a:t>E</a:t>
            </a:r>
            <a:r>
              <a:rPr lang="en-US" sz="1000" dirty="0" smtClean="0">
                <a:solidFill>
                  <a:schemeClr val="accent2"/>
                </a:solidFill>
              </a:rPr>
              <a:t>T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725636" y="1906479"/>
            <a:ext cx="50408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Main goals: deal with the </a:t>
            </a:r>
            <a:r>
              <a:rPr lang="en-US" b="1" dirty="0" smtClean="0"/>
              <a:t>luminosity increase, </a:t>
            </a:r>
            <a:r>
              <a:rPr lang="en-US" dirty="0" smtClean="0"/>
              <a:t>maintaining a </a:t>
            </a:r>
            <a:r>
              <a:rPr lang="en-US" b="1" dirty="0" smtClean="0"/>
              <a:t>low-</a:t>
            </a:r>
            <a:r>
              <a:rPr lang="en-US" b="1" dirty="0" err="1" smtClean="0"/>
              <a:t>pT</a:t>
            </a:r>
            <a:r>
              <a:rPr lang="en-US" b="1" dirty="0" smtClean="0"/>
              <a:t> lepton threshold </a:t>
            </a:r>
            <a:r>
              <a:rPr lang="en-US" dirty="0" smtClean="0"/>
              <a:t>and keeping the </a:t>
            </a:r>
            <a:r>
              <a:rPr lang="en-US" b="1" dirty="0" smtClean="0"/>
              <a:t>same trigger bandwidth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algn="just"/>
            <a:r>
              <a:rPr lang="en-US" dirty="0" smtClean="0"/>
              <a:t>With the new Phase-I electronics: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Make use of </a:t>
            </a:r>
            <a:r>
              <a:rPr lang="en-US" b="1" dirty="0" smtClean="0"/>
              <a:t>shower shape variables</a:t>
            </a:r>
            <a:r>
              <a:rPr lang="en-US" dirty="0" smtClean="0"/>
              <a:t>: a more sophisticated rejection of jet backgrounds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Level-1 threshold </a:t>
            </a:r>
            <a:r>
              <a:rPr lang="en-US" dirty="0" smtClean="0"/>
              <a:t>for a given bandwidth of e.g. 20 kHz (28.5 GeV assuming Run 2 conditions) could be lowered by 7 GeV</a:t>
            </a:r>
            <a:endParaRPr lang="it-IT" dirty="0"/>
          </a:p>
        </p:txBody>
      </p:sp>
      <p:sp>
        <p:nvSpPr>
          <p:cNvPr id="24" name="Rettangolo 23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8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87" y="4024582"/>
            <a:ext cx="4057491" cy="23214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 Demonstrator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DBE4-4724-4919-B836-ACA62BC4589F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26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38559" y="1452986"/>
            <a:ext cx="6956962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b="1" dirty="0" smtClean="0"/>
              <a:t>Development and analysis works are making progress</a:t>
            </a:r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Continuous </a:t>
            </a:r>
            <a:r>
              <a:rPr lang="en-US" b="1" dirty="0" smtClean="0"/>
              <a:t>development</a:t>
            </a:r>
            <a:r>
              <a:rPr lang="en-US" dirty="0" smtClean="0"/>
              <a:t> on </a:t>
            </a:r>
            <a:r>
              <a:rPr lang="en-US" b="1" dirty="0" smtClean="0"/>
              <a:t>firmware</a:t>
            </a:r>
            <a:r>
              <a:rPr lang="en-US" dirty="0" smtClean="0"/>
              <a:t> and </a:t>
            </a:r>
            <a:r>
              <a:rPr lang="en-US" b="1" dirty="0" smtClean="0"/>
              <a:t>software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Corrected latency shift happening during long runs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Introduce ID for tracing packets between FPGAs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Integration of ABBA as a new segment of ATLAS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Calibration</a:t>
            </a:r>
            <a:r>
              <a:rPr lang="en-US" dirty="0" smtClean="0"/>
              <a:t> data taking has been carried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b="1" dirty="0" smtClean="0"/>
              <a:t>New Ntuples </a:t>
            </a:r>
            <a:r>
              <a:rPr lang="nn-NO" dirty="0" smtClean="0"/>
              <a:t>format for demonstrator data</a:t>
            </a:r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87" y="3564048"/>
            <a:ext cx="4057491" cy="44987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040" y="673663"/>
            <a:ext cx="4253402" cy="277252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826" y="4321555"/>
            <a:ext cx="4829588" cy="1956656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0" y="14288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8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End </a:t>
            </a:r>
            <a:r>
              <a:rPr lang="it-IT" dirty="0"/>
              <a:t>System </a:t>
            </a:r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12BD-B1B7-454F-A581-9422853F6B2D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27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75531" y="1886252"/>
            <a:ext cx="63726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ST-M0 completed on November 2016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Clock </a:t>
            </a:r>
            <a:r>
              <a:rPr lang="en-US" dirty="0"/>
              <a:t>from FELIX well recovered on </a:t>
            </a:r>
            <a:r>
              <a:rPr lang="en-US" dirty="0" err="1"/>
              <a:t>LArC</a:t>
            </a:r>
            <a:r>
              <a:rPr lang="en-US" dirty="0"/>
              <a:t> and LATOME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ST-M1 had a </a:t>
            </a:r>
            <a:r>
              <a:rPr lang="en-US" dirty="0"/>
              <a:t>slight delay, </a:t>
            </a:r>
            <a:r>
              <a:rPr lang="it-IT" dirty="0"/>
              <a:t>~</a:t>
            </a:r>
            <a:r>
              <a:rPr lang="it-IT" dirty="0" smtClean="0"/>
              <a:t>OK on </a:t>
            </a:r>
            <a:r>
              <a:rPr lang="en-US" dirty="0" smtClean="0"/>
              <a:t>January</a:t>
            </a:r>
            <a:r>
              <a:rPr lang="it-IT" dirty="0" smtClean="0"/>
              <a:t> 2017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</a:t>
            </a:r>
            <a:r>
              <a:rPr lang="en-US" dirty="0"/>
              <a:t>progress on firmware and software side to R&amp;W in registers via 1GbE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DCS </a:t>
            </a:r>
            <a:r>
              <a:rPr lang="en-US" dirty="0"/>
              <a:t>monitoring </a:t>
            </a:r>
            <a:r>
              <a:rPr lang="en-US" dirty="0" smtClean="0"/>
              <a:t>completed for </a:t>
            </a:r>
            <a:r>
              <a:rPr lang="en-US" dirty="0"/>
              <a:t>ST-M2 </a:t>
            </a:r>
            <a:r>
              <a:rPr lang="en-US" dirty="0" smtClean="0"/>
              <a:t>on December 2016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ST-M3 </a:t>
            </a:r>
            <a:r>
              <a:rPr lang="en-US" dirty="0"/>
              <a:t>will be the next major </a:t>
            </a:r>
            <a:r>
              <a:rPr lang="en-US" dirty="0" smtClean="0"/>
              <a:t>milestone: planned for March 2017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Inject </a:t>
            </a:r>
            <a:r>
              <a:rPr lang="en-US" dirty="0"/>
              <a:t>LTDB data, and readout FEX data for </a:t>
            </a:r>
            <a:r>
              <a:rPr lang="en-US" dirty="0" smtClean="0"/>
              <a:t>comparison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ST-</a:t>
            </a:r>
            <a:r>
              <a:rPr lang="it-IT" dirty="0" err="1" smtClean="0"/>
              <a:t>Mxx</a:t>
            </a:r>
            <a:r>
              <a:rPr lang="it-IT" dirty="0" smtClean="0"/>
              <a:t> to M11: the last </a:t>
            </a:r>
            <a:r>
              <a:rPr lang="it-IT" dirty="0" err="1" smtClean="0"/>
              <a:t>one</a:t>
            </a:r>
            <a:r>
              <a:rPr lang="it-IT" dirty="0" smtClean="0"/>
              <a:t> to be </a:t>
            </a:r>
            <a:r>
              <a:rPr lang="it-IT" dirty="0" err="1" smtClean="0"/>
              <a:t>completed</a:t>
            </a:r>
            <a:r>
              <a:rPr lang="it-IT" dirty="0" smtClean="0"/>
              <a:t> ~Fall 2017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7135433" y="475888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11459366" y="485012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2"/>
          <a:srcRect r="52424"/>
          <a:stretch/>
        </p:blipFill>
        <p:spPr>
          <a:xfrm>
            <a:off x="8658287" y="420320"/>
            <a:ext cx="2661679" cy="300868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3"/>
          <a:srcRect t="564" r="52885"/>
          <a:stretch/>
        </p:blipFill>
        <p:spPr>
          <a:xfrm>
            <a:off x="7992544" y="3151813"/>
            <a:ext cx="2638845" cy="31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setup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89D8-733C-4819-A278-1D65D42DCB53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28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239" y="881047"/>
            <a:ext cx="7086397" cy="5321565"/>
          </a:xfrm>
          <a:prstGeom prst="rect">
            <a:avLst/>
          </a:prstGeom>
        </p:spPr>
      </p:pic>
      <p:sp>
        <p:nvSpPr>
          <p:cNvPr id="10" name="Segnaposto testo 3"/>
          <p:cNvSpPr txBox="1">
            <a:spLocks/>
          </p:cNvSpPr>
          <p:nvPr/>
        </p:nvSpPr>
        <p:spPr>
          <a:xfrm>
            <a:off x="726601" y="1438290"/>
            <a:ext cx="3311999" cy="56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1 carrier 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 Inject « LTDB » data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 Read « FEX » data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→ data verification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3 optical splitters 1→4 : feed the 3 other carriers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3 carriers running user code 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compute E</a:t>
            </a:r>
            <a:r>
              <a:rPr lang="en-GB" sz="1800" b="1" baseline="-33000" dirty="0" smtClean="0">
                <a:latin typeface="TeX Gyre Schola" pitchFamily="2"/>
              </a:rPr>
              <a:t>T</a:t>
            </a:r>
            <a:r>
              <a:rPr lang="en-GB" sz="1800" b="1" dirty="0" smtClean="0">
                <a:latin typeface="TeX Gyre Schola" pitchFamily="2"/>
              </a:rPr>
              <a:t> for L1 (FEX)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Send data to TDAQ via FELIX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TTC signal via FELIX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Data Monitoring via 10 </a:t>
            </a:r>
            <a:r>
              <a:rPr lang="en-GB" sz="1800" dirty="0" err="1" smtClean="0">
                <a:latin typeface="TeX Gyre Schola" pitchFamily="2"/>
              </a:rPr>
              <a:t>GbE</a:t>
            </a:r>
            <a:endParaRPr lang="en-GB" sz="1800" dirty="0" smtClean="0">
              <a:latin typeface="TeX Gyre Schola" pitchFamily="2"/>
            </a:endParaRP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Test done at EMF</a:t>
            </a:r>
          </a:p>
          <a:p>
            <a:pPr lvl="2" hangingPunct="0">
              <a:spcBef>
                <a:spcPts val="0"/>
              </a:spcBef>
              <a:spcAft>
                <a:spcPts val="1417"/>
              </a:spcAft>
              <a:buFont typeface="Wingdings 2" pitchFamily="18" charset="2"/>
              <a:buNone/>
            </a:pPr>
            <a:endParaRPr lang="en-GB" sz="2400" b="1" dirty="0" smtClean="0">
              <a:latin typeface="TeX Gyre Schola" pitchFamily="2"/>
            </a:endParaRPr>
          </a:p>
          <a:p>
            <a:pPr lvl="2" hangingPunct="0">
              <a:spcBef>
                <a:spcPts val="0"/>
              </a:spcBef>
              <a:spcAft>
                <a:spcPts val="1417"/>
              </a:spcAft>
              <a:buFont typeface="Wingdings 2" pitchFamily="18" charset="2"/>
              <a:buNone/>
            </a:pPr>
            <a:endParaRPr lang="en-GB" sz="2400" b="1" dirty="0">
              <a:latin typeface="TeX Gyre Schola" pitchFamily="2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1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boards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F20-CAA4-45E1-AA41-DD55A7A83035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29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1219200" y="177928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buSzPct val="45000"/>
            </a:pPr>
            <a:r>
              <a:rPr lang="en-GB" sz="2400" dirty="0"/>
              <a:t>LTDB : 124</a:t>
            </a:r>
          </a:p>
          <a:p>
            <a:pPr lvl="0">
              <a:lnSpc>
                <a:spcPct val="150000"/>
              </a:lnSpc>
              <a:buSzPct val="45000"/>
            </a:pPr>
            <a:r>
              <a:rPr lang="en-GB" sz="2400" dirty="0" err="1" smtClean="0"/>
              <a:t>LAr</a:t>
            </a:r>
            <a:r>
              <a:rPr lang="en-GB" sz="2400" dirty="0" smtClean="0"/>
              <a:t> Carrier </a:t>
            </a:r>
            <a:r>
              <a:rPr lang="en-GB" sz="2400" dirty="0"/>
              <a:t>: 31</a:t>
            </a:r>
          </a:p>
          <a:p>
            <a:pPr lvl="0">
              <a:lnSpc>
                <a:spcPct val="150000"/>
              </a:lnSpc>
              <a:buSzPct val="45000"/>
            </a:pPr>
            <a:r>
              <a:rPr lang="en-GB" sz="2400" dirty="0"/>
              <a:t>LATOME : 124</a:t>
            </a:r>
          </a:p>
        </p:txBody>
      </p:sp>
    </p:spTree>
    <p:extLst>
      <p:ext uri="{BB962C8B-B14F-4D97-AF65-F5344CB8AC3E}">
        <p14:creationId xmlns:p14="http://schemas.microsoft.com/office/powerpoint/2010/main" val="18228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E047-1902-4BB7-901D-A7F6586C58E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631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Introduction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9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(1)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8D4-DFD1-4050-9899-FFC9CFB2DFBB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30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97" y="1715766"/>
            <a:ext cx="8629006" cy="4640584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9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Planning(2)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EEB-1FE9-4AAC-B5BD-8727E4D2C8CB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31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99" y="1775723"/>
            <a:ext cx="8143753" cy="4677464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8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Phase-I Data Flow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5CDCD-2BA0-42E9-88F4-90BA197BB53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32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35" y="1691322"/>
            <a:ext cx="6368109" cy="4738246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8762463" y="5981496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2924966" y="5914269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9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Phase-I Data Flow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F60D-0414-4CBC-A6D7-00B55BBF4C77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33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48" y="1684648"/>
            <a:ext cx="6348104" cy="480449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2936059" y="6160518"/>
            <a:ext cx="6459314" cy="318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0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5FE5-CFDD-4E01-A5C4-1B2A6F7D625E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34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70" y="117479"/>
            <a:ext cx="8456260" cy="6324599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423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9B5D-A4B6-4093-9065-076C57CD9E94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35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44" y="82028"/>
            <a:ext cx="8330311" cy="6315074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933026" y="6051578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2129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76A7-C4A5-4EE3-B1D4-69E276507272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43037"/>
            <a:ext cx="8334374" cy="6313313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933026" y="6051578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08151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A3F4-FF37-48C3-A2BF-F29AE0FC69CB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37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85651"/>
            <a:ext cx="8362951" cy="6324669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199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4733-9754-4834-A049-95269B02A83F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20" y="84138"/>
            <a:ext cx="8392960" cy="627221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88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6E90-5929-4BE1-99DB-2C6A79852194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39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3" y="50801"/>
            <a:ext cx="8424213" cy="6305549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886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smtClean="0"/>
              <a:t>– LHC and ATLAS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838200" y="1426185"/>
            <a:ext cx="710859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Hadron Collider (LHC) at CERN, Geneva, Switzerland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27km circumference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depth between 50 to 175m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our </a:t>
            </a:r>
            <a:r>
              <a:rPr lang="en-US" dirty="0" smtClean="0"/>
              <a:t>collision </a:t>
            </a:r>
            <a:r>
              <a:rPr lang="en-US" dirty="0" smtClean="0"/>
              <a:t>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ATLAS: A </a:t>
            </a:r>
            <a:r>
              <a:rPr lang="en-US" sz="2000" dirty="0"/>
              <a:t>Toroidal LHC </a:t>
            </a:r>
            <a:r>
              <a:rPr lang="en-US" sz="2000" dirty="0" err="1" smtClean="0"/>
              <a:t>ApparatuS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46m long, 25m diameter and 7000 tons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Purpose: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Answer fundamental physics questions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Standard model</a:t>
            </a:r>
            <a:endParaRPr lang="en-US" dirty="0"/>
          </a:p>
        </p:txBody>
      </p:sp>
      <p:pic>
        <p:nvPicPr>
          <p:cNvPr id="3078" name="Picture 6" descr="Risultati immagini per lhc ce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18716" r="274" b="15674"/>
          <a:stretch/>
        </p:blipFill>
        <p:spPr bwMode="auto">
          <a:xfrm>
            <a:off x="5576958" y="4013219"/>
            <a:ext cx="6348934" cy="23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19" y="961898"/>
            <a:ext cx="4375592" cy="308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BB32-A903-48A8-B687-C9E7CC1EC581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57" y="4062172"/>
            <a:ext cx="3302321" cy="247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251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C5C6-8A63-4563-9839-9A906B25DE2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40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51" y="55563"/>
            <a:ext cx="8411098" cy="6300787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13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Liquid Argon (</a:t>
            </a:r>
            <a:r>
              <a:rPr lang="it-IT" dirty="0" err="1" smtClean="0"/>
              <a:t>LAr</a:t>
            </a:r>
            <a:r>
              <a:rPr lang="it-IT" dirty="0" smtClean="0"/>
              <a:t>) </a:t>
            </a:r>
            <a:r>
              <a:rPr lang="it-IT" dirty="0" err="1" smtClean="0"/>
              <a:t>Calorimeter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2" y="3341556"/>
            <a:ext cx="4690164" cy="3349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4" name="Rettangolo 3"/>
          <p:cNvSpPr/>
          <p:nvPr/>
        </p:nvSpPr>
        <p:spPr>
          <a:xfrm>
            <a:off x="1077183" y="1446961"/>
            <a:ext cx="109014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dirty="0" err="1"/>
              <a:t>LAr</a:t>
            </a:r>
            <a:r>
              <a:rPr lang="en-US" dirty="0"/>
              <a:t> calorimeter is a sampling calorimeter with accordion-shaped lead absorbers and copper-</a:t>
            </a:r>
            <a:r>
              <a:rPr lang="en-US" dirty="0" err="1"/>
              <a:t>kapton</a:t>
            </a:r>
            <a:r>
              <a:rPr lang="en-US" dirty="0"/>
              <a:t> electrodes.</a:t>
            </a:r>
          </a:p>
          <a:p>
            <a:pPr algn="just"/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180K channels for the full readout of the electromagnetic (EMB+EMEC), hadronic (HEC) and Forward (</a:t>
            </a:r>
            <a:r>
              <a:rPr lang="en-US" dirty="0" err="1"/>
              <a:t>Fcal</a:t>
            </a:r>
            <a:r>
              <a:rPr lang="en-US" dirty="0"/>
              <a:t>) calorimeters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3K </a:t>
            </a:r>
            <a:r>
              <a:rPr lang="en-US" dirty="0"/>
              <a:t>channels for analog Trigger readout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Front </a:t>
            </a:r>
            <a:r>
              <a:rPr lang="en-US" dirty="0"/>
              <a:t>End crates: ≈ 1600 Front End Boards (FEB)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Back </a:t>
            </a:r>
            <a:r>
              <a:rPr lang="en-US" dirty="0"/>
              <a:t>End crates: 200 Readout Out Driver boards (ROD)</a:t>
            </a:r>
            <a:endParaRPr lang="en-US" dirty="0" smtClean="0"/>
          </a:p>
          <a:p>
            <a:pPr algn="just"/>
            <a:endParaRPr lang="en-US" dirty="0" smtClean="0"/>
          </a:p>
        </p:txBody>
      </p:sp>
      <p:pic>
        <p:nvPicPr>
          <p:cNvPr id="3074" name="Picture 2" descr="Risultati immagini per cern atlas 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463" y="3478286"/>
            <a:ext cx="4706468" cy="313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9652-33A1-4486-BF63-6A7BAE505BF8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1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Why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an upgrade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45127" y="4046623"/>
            <a:ext cx="63895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Increasing luminosity and increasing number of events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With the augmented luminosity the events (electrons and photons) selected by the calorimeter trigger would be about 270 kHz with the present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This number must be reduced to 20 kHz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Isolation techniques at trigger level are not sufficient any more: some upgrades on the trigger are </a:t>
            </a:r>
            <a:r>
              <a:rPr lang="en-US" dirty="0" smtClean="0"/>
              <a:t>needed</a:t>
            </a:r>
            <a:endParaRPr lang="en-US" dirty="0" smtClean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30C9B-2FC5-4D13-BBF0-C064750B9A80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pic>
        <p:nvPicPr>
          <p:cNvPr id="10" name="Segnaposto contenuto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304" y="1327157"/>
            <a:ext cx="8181307" cy="2539448"/>
          </a:xfrm>
          <a:prstGeom prst="rect">
            <a:avLst/>
          </a:prstGeom>
        </p:spPr>
      </p:pic>
      <p:pic>
        <p:nvPicPr>
          <p:cNvPr id="4098" name="Picture 2" descr="Risultati immagini per lhc atl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08" y="3768222"/>
            <a:ext cx="3885324" cy="25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80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Calorimeter structure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8" y="1615985"/>
            <a:ext cx="4513300" cy="4171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86" y="4826043"/>
            <a:ext cx="7753808" cy="1724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9" name="CasellaDiTesto 8"/>
          <p:cNvSpPr txBox="1"/>
          <p:nvPr/>
        </p:nvSpPr>
        <p:spPr>
          <a:xfrm>
            <a:off x="5453983" y="2057942"/>
            <a:ext cx="6292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Four layers: </a:t>
            </a:r>
            <a:r>
              <a:rPr lang="en-US" dirty="0" err="1" smtClean="0"/>
              <a:t>presampler</a:t>
            </a:r>
            <a:r>
              <a:rPr lang="en-US" dirty="0" smtClean="0"/>
              <a:t>, front, middle and back.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Each layer is made of elementary cells which correspond to the real calorimeter granularity</a:t>
            </a:r>
          </a:p>
          <a:p>
            <a:pPr lvl="1" algn="just"/>
            <a:endParaRPr lang="it-IT" dirty="0"/>
          </a:p>
          <a:p>
            <a:pPr algn="just"/>
            <a:r>
              <a:rPr lang="en-US" dirty="0" smtClean="0"/>
              <a:t>From the trigger point of view: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Towers: existing trigger granularity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Super Cells: Phase I trigger granularity</a:t>
            </a:r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2F3C-376F-47DE-91A9-D90DF6C9B19F}" type="datetime1">
              <a:rPr lang="it-IT" smtClean="0"/>
              <a:t>27/04/2017</a:t>
            </a:fld>
            <a:endParaRPr lang="it-IT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5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Calorimeter Upgrade</a:t>
            </a:r>
            <a:endParaRPr lang="it-IT" dirty="0"/>
          </a:p>
        </p:txBody>
      </p:sp>
      <p:sp>
        <p:nvSpPr>
          <p:cNvPr id="11" name="Segnaposto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15D6-DD42-422C-8757-62FDC4DAABE4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8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33" y="2227480"/>
            <a:ext cx="3385229" cy="22848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12627"/>
            <a:ext cx="2579665" cy="186625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ttangolo 5"/>
          <p:cNvSpPr/>
          <p:nvPr/>
        </p:nvSpPr>
        <p:spPr>
          <a:xfrm>
            <a:off x="1405773" y="2247491"/>
            <a:ext cx="176045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Trigger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Tower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9518567" y="2247491"/>
            <a:ext cx="15685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Freccia a destra 7"/>
          <p:cNvSpPr/>
          <p:nvPr/>
        </p:nvSpPr>
        <p:spPr>
          <a:xfrm>
            <a:off x="5337958" y="3050549"/>
            <a:ext cx="1082288" cy="28676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5171582" y="2412627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LAr Phase 1 </a:t>
            </a:r>
          </a:p>
          <a:p>
            <a:pPr algn="ctr"/>
            <a:r>
              <a:rPr lang="en-US" dirty="0" smtClean="0"/>
              <a:t>Upgrade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838200" y="1554624"/>
            <a:ext cx="1065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 Phase-I upgrade: </a:t>
            </a:r>
            <a:r>
              <a:rPr lang="en-US" b="1" dirty="0" smtClean="0"/>
              <a:t>new calorimeter trigger electronics </a:t>
            </a:r>
            <a:r>
              <a:rPr lang="en-US" dirty="0" smtClean="0"/>
              <a:t>with increased granularity and functionality for LAr calorimeter level 1 trigger	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916943" y="4352767"/>
            <a:ext cx="10770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/>
              <a:t>Trigger </a:t>
            </a:r>
            <a:r>
              <a:rPr lang="it-IT" b="1" dirty="0" err="1"/>
              <a:t>Tower</a:t>
            </a:r>
            <a:r>
              <a:rPr lang="it-IT" b="1" dirty="0"/>
              <a:t>  to Super </a:t>
            </a:r>
            <a:r>
              <a:rPr lang="it-IT" b="1" dirty="0" err="1"/>
              <a:t>Cells</a:t>
            </a:r>
            <a:r>
              <a:rPr lang="it-IT" dirty="0"/>
              <a:t>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Granularity increased 10 times per each trigger tower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Provided information for each calorimeter layer for the full η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Finer segmentation in the front and middle layers of the EM barrel and endcap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resolution and shower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Deal </a:t>
            </a:r>
            <a:r>
              <a:rPr lang="en-US" dirty="0"/>
              <a:t>with the </a:t>
            </a:r>
            <a:r>
              <a:rPr lang="en-US" b="1" dirty="0"/>
              <a:t>luminosity increase, </a:t>
            </a:r>
            <a:r>
              <a:rPr lang="en-US" dirty="0"/>
              <a:t>maintaining a </a:t>
            </a:r>
            <a:r>
              <a:rPr lang="en-US" b="1" dirty="0"/>
              <a:t>low-</a:t>
            </a:r>
            <a:r>
              <a:rPr lang="en-US" b="1" dirty="0" err="1"/>
              <a:t>pT</a:t>
            </a:r>
            <a:r>
              <a:rPr lang="en-US" b="1" dirty="0"/>
              <a:t> lepton threshold </a:t>
            </a:r>
            <a:r>
              <a:rPr lang="en-US" dirty="0"/>
              <a:t>and keeping the </a:t>
            </a:r>
            <a:r>
              <a:rPr lang="en-US" b="1" dirty="0"/>
              <a:t>same trigger bandwidth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7" name="Rettangolo 1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36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Current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B641-AE18-4295-911B-8F1EEFCF011F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617527" y="6348665"/>
            <a:ext cx="2743200" cy="365125"/>
          </a:xfrm>
        </p:spPr>
        <p:txBody>
          <a:bodyPr/>
          <a:lstStyle/>
          <a:p>
            <a:fld id="{EBC53802-A0A9-42B0-B538-CE0596243623}" type="slidenum">
              <a:rPr lang="it-IT" smtClean="0"/>
              <a:t>9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1474758" y="4331264"/>
            <a:ext cx="3722243" cy="804662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Electronics</a:t>
            </a:r>
            <a:r>
              <a:rPr lang="it-IT" dirty="0">
                <a:solidFill>
                  <a:schemeClr val="tx1"/>
                </a:solidFill>
              </a:rPr>
              <a:t> to be </a:t>
            </a:r>
            <a:r>
              <a:rPr lang="it-IT" dirty="0" err="1">
                <a:solidFill>
                  <a:schemeClr val="tx1"/>
                </a:solidFill>
              </a:rPr>
              <a:t>addressed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for </a:t>
            </a:r>
            <a:r>
              <a:rPr lang="it-IT" dirty="0" err="1" smtClean="0">
                <a:solidFill>
                  <a:schemeClr val="tx1"/>
                </a:solidFill>
              </a:rPr>
              <a:t>Phase</a:t>
            </a:r>
            <a:r>
              <a:rPr lang="it-IT" dirty="0" smtClean="0">
                <a:solidFill>
                  <a:schemeClr val="tx1"/>
                </a:solidFill>
              </a:rPr>
              <a:t>-I </a:t>
            </a:r>
            <a:r>
              <a:rPr lang="it-IT" dirty="0">
                <a:solidFill>
                  <a:schemeClr val="tx1"/>
                </a:solidFill>
              </a:rPr>
              <a:t>Upgrade </a:t>
            </a:r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1005147" y="2161177"/>
            <a:ext cx="43745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Schematic block diagram of the current LAr readout electronics architecture.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LAr ionization signal proceeds upwards, through the FE crates mounted on the detector to the BE electronics in the </a:t>
            </a:r>
            <a:r>
              <a:rPr lang="en-US" dirty="0" smtClean="0"/>
              <a:t>USA15.</a:t>
            </a:r>
            <a:endParaRPr lang="it-IT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42" y="1043482"/>
            <a:ext cx="6172363" cy="488383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Rettangolo 16"/>
          <p:cNvSpPr/>
          <p:nvPr/>
        </p:nvSpPr>
        <p:spPr>
          <a:xfrm>
            <a:off x="5765742" y="2306179"/>
            <a:ext cx="1668111" cy="80466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5765742" y="4534500"/>
            <a:ext cx="5129785" cy="1518570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5765741" y="3110841"/>
            <a:ext cx="286893" cy="1423659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Rettangolo 19"/>
          <p:cNvSpPr/>
          <p:nvPr/>
        </p:nvSpPr>
        <p:spPr>
          <a:xfrm>
            <a:off x="5770035" y="1088762"/>
            <a:ext cx="282600" cy="1217418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4689" y="1142095"/>
            <a:ext cx="1018321" cy="9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TM02900743[[fn=Organico]]</Template>
  <TotalTime>5013</TotalTime>
  <Words>1992</Words>
  <Application>Microsoft Office PowerPoint</Application>
  <PresentationFormat>Widescreen</PresentationFormat>
  <Paragraphs>411</Paragraphs>
  <Slides>40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Roboto</vt:lpstr>
      <vt:lpstr>StarSymbol</vt:lpstr>
      <vt:lpstr>TeX Gyre Schola</vt:lpstr>
      <vt:lpstr>Wingdings</vt:lpstr>
      <vt:lpstr>Wingdings 2</vt:lpstr>
      <vt:lpstr>HDOfficeLightV0</vt:lpstr>
      <vt:lpstr>1_HDOfficeLightV0</vt:lpstr>
      <vt:lpstr>Phase-I Trigger Readout Electronics Upgrade for the ATLAS Liquid-Argon Calorimeters</vt:lpstr>
      <vt:lpstr>Outline</vt:lpstr>
      <vt:lpstr>Presentazione standard di PowerPoint</vt:lpstr>
      <vt:lpstr>Context – LHC and ATLAS</vt:lpstr>
      <vt:lpstr>The Liquid Argon (LAr) Calorimeter</vt:lpstr>
      <vt:lpstr>Why we need an upgrade</vt:lpstr>
      <vt:lpstr>Calorimeter structure</vt:lpstr>
      <vt:lpstr>Calorimeter Upgrade</vt:lpstr>
      <vt:lpstr>Current system</vt:lpstr>
      <vt:lpstr>LAr Phase-I Project</vt:lpstr>
      <vt:lpstr>Presentazione standard di PowerPoint</vt:lpstr>
      <vt:lpstr>Demonstrator</vt:lpstr>
      <vt:lpstr>Baseplane</vt:lpstr>
      <vt:lpstr>Layer Sum Board</vt:lpstr>
      <vt:lpstr>LTDB: ADC</vt:lpstr>
      <vt:lpstr>LTDB: LOCx2 &amp; LOCld</vt:lpstr>
      <vt:lpstr>LTDB Development</vt:lpstr>
      <vt:lpstr>LTDB Development (2)</vt:lpstr>
      <vt:lpstr>LDPS Development</vt:lpstr>
      <vt:lpstr>LDPS Firmware</vt:lpstr>
      <vt:lpstr>Back End System Test</vt:lpstr>
      <vt:lpstr>Presentazione standard di PowerPoint</vt:lpstr>
      <vt:lpstr>Summary</vt:lpstr>
      <vt:lpstr>Presentazione standard di PowerPoint</vt:lpstr>
      <vt:lpstr>Motivation and strategy</vt:lpstr>
      <vt:lpstr>LAr Demonstrator</vt:lpstr>
      <vt:lpstr>Back End System Test</vt:lpstr>
      <vt:lpstr>Test setup</vt:lpstr>
      <vt:lpstr>Number of boards</vt:lpstr>
      <vt:lpstr>Planning (1)</vt:lpstr>
      <vt:lpstr>Planning(2)</vt:lpstr>
      <vt:lpstr>Phase-I Data Flow</vt:lpstr>
      <vt:lpstr>Phase-I Data Flow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LAr Phase 1 Upgrade</dc:title>
  <dc:creator>camplani</dc:creator>
  <cp:lastModifiedBy>camplani</cp:lastModifiedBy>
  <cp:revision>189</cp:revision>
  <dcterms:created xsi:type="dcterms:W3CDTF">2017-02-08T10:17:19Z</dcterms:created>
  <dcterms:modified xsi:type="dcterms:W3CDTF">2017-04-27T15:08:03Z</dcterms:modified>
</cp:coreProperties>
</file>